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handoutMasterIdLst>
    <p:handoutMasterId r:id="rId17"/>
  </p:handoutMasterIdLst>
  <p:sldIdLst>
    <p:sldId id="258" r:id="rId2"/>
    <p:sldId id="399" r:id="rId3"/>
    <p:sldId id="400" r:id="rId4"/>
    <p:sldId id="429" r:id="rId5"/>
    <p:sldId id="443" r:id="rId6"/>
    <p:sldId id="426" r:id="rId7"/>
    <p:sldId id="425" r:id="rId8"/>
    <p:sldId id="437" r:id="rId9"/>
    <p:sldId id="434" r:id="rId10"/>
    <p:sldId id="436" r:id="rId11"/>
    <p:sldId id="419" r:id="rId12"/>
    <p:sldId id="416" r:id="rId13"/>
    <p:sldId id="442" r:id="rId14"/>
    <p:sldId id="349" r:id="rId15"/>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4" userDrawn="1">
          <p15:clr>
            <a:srgbClr val="A4A3A4"/>
          </p15:clr>
        </p15:guide>
        <p15:guide id="2" pos="567" userDrawn="1">
          <p15:clr>
            <a:srgbClr val="A4A3A4"/>
          </p15:clr>
        </p15:guide>
        <p15:guide id="3" pos="907" userDrawn="1">
          <p15:clr>
            <a:srgbClr val="A4A3A4"/>
          </p15:clr>
        </p15:guide>
        <p15:guide id="4" orient="horz" pos="7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 Hauser" initials="UH" lastIdx="5" clrIdx="0">
    <p:extLst>
      <p:ext uri="{19B8F6BF-5375-455C-9EA6-DF929625EA0E}">
        <p15:presenceInfo xmlns:p15="http://schemas.microsoft.com/office/powerpoint/2012/main" userId="S-1-5-21-2988939723-3647700442-732023722-1945" providerId="AD"/>
      </p:ext>
    </p:extLst>
  </p:cmAuthor>
  <p:cmAuthor id="2" name="Saskia Gladis" initials="SG" lastIdx="1" clrIdx="1">
    <p:extLst>
      <p:ext uri="{19B8F6BF-5375-455C-9EA6-DF929625EA0E}">
        <p15:presenceInfo xmlns:p15="http://schemas.microsoft.com/office/powerpoint/2012/main" userId="S-1-5-21-2988939723-3647700442-732023722-61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515"/>
    <a:srgbClr val="62A4B5"/>
    <a:srgbClr val="7AA62A"/>
    <a:srgbClr val="C00000"/>
    <a:srgbClr val="FFFF0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57" autoAdjust="0"/>
  </p:normalViewPr>
  <p:slideViewPr>
    <p:cSldViewPr snapToGrid="0">
      <p:cViewPr varScale="1">
        <p:scale>
          <a:sx n="60" d="100"/>
          <a:sy n="60" d="100"/>
        </p:scale>
        <p:origin x="1484" y="48"/>
      </p:cViewPr>
      <p:guideLst>
        <p:guide orient="horz" pos="414"/>
        <p:guide pos="567"/>
        <p:guide pos="907"/>
        <p:guide orient="horz" pos="731"/>
      </p:guideLst>
    </p:cSldViewPr>
  </p:slideViewPr>
  <p:notesTextViewPr>
    <p:cViewPr>
      <p:scale>
        <a:sx n="3" d="2"/>
        <a:sy n="3" d="2"/>
      </p:scale>
      <p:origin x="0" y="0"/>
    </p:cViewPr>
  </p:notesTextViewPr>
  <p:sorterViewPr>
    <p:cViewPr>
      <p:scale>
        <a:sx n="100" d="100"/>
        <a:sy n="100" d="100"/>
      </p:scale>
      <p:origin x="0" y="-7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BA61B38-E7EF-4781-BF12-BE860C121441}" type="datetimeFigureOut">
              <a:rPr lang="de-DE" smtClean="0"/>
              <a:t>16.10.2023</a:t>
            </a:fld>
            <a:endParaRPr lang="de-DE"/>
          </a:p>
        </p:txBody>
      </p:sp>
      <p:sp>
        <p:nvSpPr>
          <p:cNvPr id="4" name="Fußzeilenplatzhalt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9821CBD-3AA8-44FD-B74D-7F72111731A4}" type="slidenum">
              <a:rPr lang="de-DE" smtClean="0"/>
              <a:t>‹Nr.›</a:t>
            </a:fld>
            <a:endParaRPr lang="de-DE"/>
          </a:p>
        </p:txBody>
      </p:sp>
    </p:spTree>
    <p:extLst>
      <p:ext uri="{BB962C8B-B14F-4D97-AF65-F5344CB8AC3E}">
        <p14:creationId xmlns:p14="http://schemas.microsoft.com/office/powerpoint/2010/main" val="1042497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F4A3FD8-B985-42F1-810F-6EDECDC43F87}" type="datetimeFigureOut">
              <a:rPr lang="de-DE" smtClean="0"/>
              <a:t>16.10.2023</a:t>
            </a:fld>
            <a:endParaRPr lang="de-DE"/>
          </a:p>
        </p:txBody>
      </p:sp>
      <p:sp>
        <p:nvSpPr>
          <p:cNvPr id="4" name="Folienbildplatzhalt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936A62E-D836-4FC7-8F25-C8BF93433D7A}" type="slidenum">
              <a:rPr lang="de-DE" smtClean="0"/>
              <a:t>‹Nr.›</a:t>
            </a:fld>
            <a:endParaRPr lang="de-DE"/>
          </a:p>
        </p:txBody>
      </p:sp>
    </p:spTree>
    <p:extLst>
      <p:ext uri="{BB962C8B-B14F-4D97-AF65-F5344CB8AC3E}">
        <p14:creationId xmlns:p14="http://schemas.microsoft.com/office/powerpoint/2010/main" val="124261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74688" y="809625"/>
            <a:ext cx="5387975" cy="4040188"/>
          </a:xfrm>
        </p:spPr>
      </p:sp>
      <p:sp>
        <p:nvSpPr>
          <p:cNvPr id="3" name="Notizenplatzhalter 2"/>
          <p:cNvSpPr>
            <a:spLocks noGrp="1"/>
          </p:cNvSpPr>
          <p:nvPr>
            <p:ph type="body" idx="1"/>
          </p:nvPr>
        </p:nvSpPr>
        <p:spPr/>
        <p:txBody>
          <a:bodyPr/>
          <a:lstStyle/>
          <a:p>
            <a:r>
              <a:rPr lang="de-DE" sz="900" dirty="0"/>
              <a:t>Vorstellung Fels</a:t>
            </a:r>
          </a:p>
          <a:p>
            <a:r>
              <a:rPr lang="de-DE" sz="900" dirty="0"/>
              <a:t>Alzheimer Gesellschaft BW</a:t>
            </a:r>
          </a:p>
          <a:p>
            <a:r>
              <a:rPr lang="de-DE" sz="900" dirty="0"/>
              <a:t>Gemeinderätin</a:t>
            </a:r>
            <a:r>
              <a:rPr lang="de-DE" sz="900" baseline="0" dirty="0"/>
              <a:t> </a:t>
            </a:r>
            <a:r>
              <a:rPr lang="de-DE" sz="900" baseline="0" dirty="0" err="1"/>
              <a:t>Simmozheim</a:t>
            </a:r>
            <a:endParaRPr lang="de-DE" sz="900" baseline="0" dirty="0"/>
          </a:p>
          <a:p>
            <a:r>
              <a:rPr lang="de-DE" sz="900" baseline="0" dirty="0" err="1"/>
              <a:t>Fachbeirätin</a:t>
            </a:r>
            <a:r>
              <a:rPr lang="de-DE" sz="900" baseline="0" dirty="0"/>
              <a:t> Kreisseniorenrat Calw</a:t>
            </a:r>
            <a:endParaRPr lang="de-DE" sz="900" dirty="0"/>
          </a:p>
        </p:txBody>
      </p:sp>
      <p:sp>
        <p:nvSpPr>
          <p:cNvPr id="4" name="Foliennummernplatzhalter 3"/>
          <p:cNvSpPr>
            <a:spLocks noGrp="1"/>
          </p:cNvSpPr>
          <p:nvPr>
            <p:ph type="sldNum" sz="quarter" idx="10"/>
          </p:nvPr>
        </p:nvSpPr>
        <p:spPr/>
        <p:txBody>
          <a:bodyPr/>
          <a:lstStyle/>
          <a:p>
            <a:pPr marL="0" marR="0" lvl="0" indent="0" algn="r" defTabSz="906463" rtl="0" eaLnBrk="1" fontAlgn="base" latinLnBrk="0" hangingPunct="1">
              <a:lnSpc>
                <a:spcPct val="100000"/>
              </a:lnSpc>
              <a:spcBef>
                <a:spcPct val="0"/>
              </a:spcBef>
              <a:spcAft>
                <a:spcPct val="0"/>
              </a:spcAft>
              <a:buClrTx/>
              <a:buSzTx/>
              <a:buFontTx/>
              <a:buNone/>
              <a:tabLst/>
              <a:defRPr/>
            </a:pPr>
            <a:fld id="{936602B2-7104-4CB2-834C-CDE2B92DBEA6}"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06463" rtl="0" eaLnBrk="1" fontAlgn="base" latinLnBrk="0" hangingPunct="1">
                <a:lnSpc>
                  <a:spcPct val="100000"/>
                </a:lnSpc>
                <a:spcBef>
                  <a:spcPct val="0"/>
                </a:spcBef>
                <a:spcAft>
                  <a:spcPct val="0"/>
                </a:spcAft>
                <a:buClrTx/>
                <a:buSzTx/>
                <a:buFontTx/>
                <a:buNone/>
                <a:tabLst/>
                <a:defRPr/>
              </a:pPr>
              <a:t>1</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40544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936A62E-D836-4FC7-8F25-C8BF93433D7A}" type="slidenum">
              <a:rPr lang="de-DE" smtClean="0"/>
              <a:t>10</a:t>
            </a:fld>
            <a:endParaRPr lang="de-DE"/>
          </a:p>
        </p:txBody>
      </p:sp>
    </p:spTree>
    <p:extLst>
      <p:ext uri="{BB962C8B-B14F-4D97-AF65-F5344CB8AC3E}">
        <p14:creationId xmlns:p14="http://schemas.microsoft.com/office/powerpoint/2010/main" val="711832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a:xfrm>
            <a:off x="941388" y="752475"/>
            <a:ext cx="5005387" cy="3756025"/>
          </a:xfrm>
          <a:ln/>
        </p:spPr>
      </p:sp>
      <p:sp>
        <p:nvSpPr>
          <p:cNvPr id="67587" name="Notizenplatzhalt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de-DE" altLang="de-DE" dirty="0">
                <a:latin typeface="Times New Roman" panose="02020603050405020304" pitchFamily="18" charset="0"/>
              </a:rPr>
              <a:t>Bevor ich das aber kann, muss ich: Akzeptieren: der Alzheimer kranke Mensch wird sich nicht mehr verändern und auch so gut wie nichts mehr dazu lernen. Es macht keinerlei Sinn, ihn mit unserer Realität und „Wahrheit“ zu konfrontieren, auch wenn wir noch so sehr vermeintlich „im Recht“ sind. Alle Beweise und Überzeugungskünste sind hier vergeblich – im Gegenteil, wir schaffen uns dadurch nur noch mehr Konflikte und Reibungspunkte.</a:t>
            </a:r>
          </a:p>
          <a:p>
            <a:pPr eaLnBrk="1" hangingPunct="1">
              <a:lnSpc>
                <a:spcPct val="80000"/>
              </a:lnSpc>
            </a:pPr>
            <a:endParaRPr lang="de-DE" altLang="de-DE" b="1" dirty="0">
              <a:solidFill>
                <a:srgbClr val="003399"/>
              </a:solidFill>
              <a:latin typeface="Times New Roman" panose="02020603050405020304" pitchFamily="18" charset="0"/>
            </a:endParaRPr>
          </a:p>
          <a:p>
            <a:pPr eaLnBrk="1" hangingPunct="1">
              <a:lnSpc>
                <a:spcPct val="80000"/>
              </a:lnSpc>
            </a:pPr>
            <a:r>
              <a:rPr lang="de-DE" altLang="de-DE" b="1" dirty="0">
                <a:solidFill>
                  <a:srgbClr val="003399"/>
                </a:solidFill>
                <a:latin typeface="Times New Roman" panose="02020603050405020304" pitchFamily="18" charset="0"/>
              </a:rPr>
              <a:t>Jede selbst ausgeführte Handlung schenkt</a:t>
            </a:r>
            <a:r>
              <a:rPr lang="de-DE" altLang="de-DE" b="1" baseline="0" dirty="0">
                <a:solidFill>
                  <a:srgbClr val="003399"/>
                </a:solidFill>
                <a:latin typeface="Times New Roman" panose="02020603050405020304" pitchFamily="18" charset="0"/>
              </a:rPr>
              <a:t> Selbstbewusstsein und Lebensmut</a:t>
            </a:r>
            <a:endParaRPr lang="de-DE" altLang="de-DE" b="1" dirty="0">
              <a:solidFill>
                <a:srgbClr val="003399"/>
              </a:solidFill>
              <a:latin typeface="Times New Roman" panose="02020603050405020304" pitchFamily="18" charset="0"/>
            </a:endParaRPr>
          </a:p>
          <a:p>
            <a:pPr eaLnBrk="1" hangingPunct="1">
              <a:lnSpc>
                <a:spcPct val="80000"/>
              </a:lnSpc>
            </a:pPr>
            <a:r>
              <a:rPr lang="de-DE" altLang="de-DE" b="1" dirty="0">
                <a:solidFill>
                  <a:srgbClr val="003399"/>
                </a:solidFill>
                <a:latin typeface="Times New Roman" panose="02020603050405020304" pitchFamily="18" charset="0"/>
              </a:rPr>
              <a:t>Schwächen</a:t>
            </a:r>
            <a:r>
              <a:rPr lang="de-DE" altLang="de-DE" b="1" baseline="0" dirty="0">
                <a:solidFill>
                  <a:srgbClr val="003399"/>
                </a:solidFill>
                <a:latin typeface="Times New Roman" panose="02020603050405020304" pitchFamily="18" charset="0"/>
              </a:rPr>
              <a:t> ausgleichen: Dinge gemeinsam tun, freundlich bestimmte Führung</a:t>
            </a:r>
            <a:endParaRPr lang="de-DE" altLang="de-DE" b="1" dirty="0">
              <a:solidFill>
                <a:srgbClr val="003399"/>
              </a:solidFill>
              <a:latin typeface="Times New Roman" panose="02020603050405020304" pitchFamily="18" charset="0"/>
            </a:endParaRPr>
          </a:p>
          <a:p>
            <a:pPr eaLnBrk="1" hangingPunct="1">
              <a:lnSpc>
                <a:spcPct val="80000"/>
              </a:lnSpc>
            </a:pPr>
            <a:endParaRPr lang="de-DE" altLang="de-DE" b="1" dirty="0">
              <a:solidFill>
                <a:srgbClr val="003399"/>
              </a:solidFill>
              <a:latin typeface="Times New Roman" panose="02020603050405020304" pitchFamily="18" charset="0"/>
            </a:endParaRPr>
          </a:p>
        </p:txBody>
      </p:sp>
      <p:sp>
        <p:nvSpPr>
          <p:cNvPr id="67588" name="Foliennummernplatzhalt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defTabSz="915988"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lgn="l" defTabSz="915988"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lgn="l" defTabSz="915988"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lgn="l" defTabSz="915988"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lgn="l" defTabSz="915988"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1526121A-1B68-4FBB-A1A4-F65807FC18AB}" type="slidenum">
              <a:rPr lang="de-DE" altLang="de-DE"/>
              <a:pPr algn="r" eaLnBrk="1" hangingPunct="1">
                <a:spcBef>
                  <a:spcPct val="0"/>
                </a:spcBef>
              </a:pPr>
              <a:t>11</a:t>
            </a:fld>
            <a:endParaRPr lang="de-DE" altLang="de-DE"/>
          </a:p>
        </p:txBody>
      </p:sp>
    </p:spTree>
    <p:extLst>
      <p:ext uri="{BB962C8B-B14F-4D97-AF65-F5344CB8AC3E}">
        <p14:creationId xmlns:p14="http://schemas.microsoft.com/office/powerpoint/2010/main" val="148871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Werden Sie Demenzbotschafter*in</a:t>
            </a:r>
          </a:p>
        </p:txBody>
      </p:sp>
      <p:sp>
        <p:nvSpPr>
          <p:cNvPr id="4" name="Foliennummernplatzhalter 3"/>
          <p:cNvSpPr>
            <a:spLocks noGrp="1"/>
          </p:cNvSpPr>
          <p:nvPr>
            <p:ph type="sldNum" sz="quarter" idx="10"/>
          </p:nvPr>
        </p:nvSpPr>
        <p:spPr/>
        <p:txBody>
          <a:bodyPr/>
          <a:lstStyle/>
          <a:p>
            <a:fld id="{D936A62E-D836-4FC7-8F25-C8BF93433D7A}" type="slidenum">
              <a:rPr lang="de-DE" smtClean="0"/>
              <a:t>12</a:t>
            </a:fld>
            <a:endParaRPr lang="de-DE"/>
          </a:p>
        </p:txBody>
      </p:sp>
    </p:spTree>
    <p:extLst>
      <p:ext uri="{BB962C8B-B14F-4D97-AF65-F5344CB8AC3E}">
        <p14:creationId xmlns:p14="http://schemas.microsoft.com/office/powerpoint/2010/main" val="4024533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8838" y="744538"/>
            <a:ext cx="4949825" cy="3713162"/>
          </a:xfrm>
        </p:spPr>
      </p:sp>
      <p:sp>
        <p:nvSpPr>
          <p:cNvPr id="3" name="Notizenplatzhalter 2"/>
          <p:cNvSpPr>
            <a:spLocks noGrp="1"/>
          </p:cNvSpPr>
          <p:nvPr>
            <p:ph type="body" idx="1"/>
          </p:nvPr>
        </p:nvSpPr>
        <p:spPr/>
        <p:txBody>
          <a:bodyPr/>
          <a:lstStyle/>
          <a:p>
            <a:r>
              <a:rPr lang="de-DE" dirty="0"/>
              <a:t>Kontaktdaten: </a:t>
            </a:r>
          </a:p>
          <a:p>
            <a:r>
              <a:rPr lang="de-DE" dirty="0"/>
              <a:t>Fels </a:t>
            </a:r>
          </a:p>
          <a:p>
            <a:r>
              <a:rPr lang="de-DE" dirty="0" err="1"/>
              <a:t>Beratungstel</a:t>
            </a:r>
            <a:r>
              <a:rPr lang="de-DE" dirty="0"/>
              <a:t>.</a:t>
            </a:r>
            <a:r>
              <a:rPr lang="de-DE" baseline="0" dirty="0"/>
              <a:t> </a:t>
            </a:r>
          </a:p>
          <a:p>
            <a:r>
              <a:rPr lang="de-DE" baseline="0" dirty="0"/>
              <a:t>Gladis</a:t>
            </a:r>
            <a:endParaRPr lang="de-DE" dirty="0"/>
          </a:p>
        </p:txBody>
      </p:sp>
      <p:sp>
        <p:nvSpPr>
          <p:cNvPr id="4" name="Foliennummernplatzhalter 3"/>
          <p:cNvSpPr>
            <a:spLocks noGrp="1"/>
          </p:cNvSpPr>
          <p:nvPr>
            <p:ph type="sldNum" sz="quarter" idx="10"/>
          </p:nvPr>
        </p:nvSpPr>
        <p:spPr/>
        <p:txBody>
          <a:bodyPr/>
          <a:lstStyle/>
          <a:p>
            <a:fld id="{936602B2-7104-4CB2-834C-CDE2B92DBEA6}" type="slidenum">
              <a:rPr lang="de-DE" altLang="de-DE" smtClean="0"/>
              <a:pPr/>
              <a:t>14</a:t>
            </a:fld>
            <a:endParaRPr lang="de-DE" altLang="de-DE"/>
          </a:p>
        </p:txBody>
      </p:sp>
    </p:spTree>
    <p:extLst>
      <p:ext uri="{BB962C8B-B14F-4D97-AF65-F5344CB8AC3E}">
        <p14:creationId xmlns:p14="http://schemas.microsoft.com/office/powerpoint/2010/main" val="1325694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Promis einfügen… ?! </a:t>
            </a:r>
          </a:p>
        </p:txBody>
      </p:sp>
      <p:sp>
        <p:nvSpPr>
          <p:cNvPr id="4" name="Foliennummernplatzhalter 3"/>
          <p:cNvSpPr>
            <a:spLocks noGrp="1"/>
          </p:cNvSpPr>
          <p:nvPr>
            <p:ph type="sldNum" sz="quarter" idx="10"/>
          </p:nvPr>
        </p:nvSpPr>
        <p:spPr/>
        <p:txBody>
          <a:bodyPr/>
          <a:lstStyle/>
          <a:p>
            <a:fld id="{D936A62E-D836-4FC7-8F25-C8BF93433D7A}" type="slidenum">
              <a:rPr lang="de-DE" smtClean="0"/>
              <a:t>2</a:t>
            </a:fld>
            <a:endParaRPr lang="de-DE"/>
          </a:p>
        </p:txBody>
      </p:sp>
    </p:spTree>
    <p:extLst>
      <p:ext uri="{BB962C8B-B14F-4D97-AF65-F5344CB8AC3E}">
        <p14:creationId xmlns:p14="http://schemas.microsoft.com/office/powerpoint/2010/main" val="3619610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Woran haben Sie gedacht?</a:t>
            </a:r>
          </a:p>
          <a:p>
            <a:r>
              <a:rPr lang="de-DE" dirty="0"/>
              <a:t>Abfrage</a:t>
            </a:r>
          </a:p>
        </p:txBody>
      </p:sp>
      <p:sp>
        <p:nvSpPr>
          <p:cNvPr id="4" name="Foliennummernplatzhalter 3"/>
          <p:cNvSpPr>
            <a:spLocks noGrp="1"/>
          </p:cNvSpPr>
          <p:nvPr>
            <p:ph type="sldNum" sz="quarter" idx="10"/>
          </p:nvPr>
        </p:nvSpPr>
        <p:spPr/>
        <p:txBody>
          <a:bodyPr/>
          <a:lstStyle/>
          <a:p>
            <a:fld id="{D936A62E-D836-4FC7-8F25-C8BF93433D7A}" type="slidenum">
              <a:rPr lang="de-DE" smtClean="0"/>
              <a:t>3</a:t>
            </a:fld>
            <a:endParaRPr lang="de-DE"/>
          </a:p>
        </p:txBody>
      </p:sp>
    </p:spTree>
    <p:extLst>
      <p:ext uri="{BB962C8B-B14F-4D97-AF65-F5344CB8AC3E}">
        <p14:creationId xmlns:p14="http://schemas.microsoft.com/office/powerpoint/2010/main" val="2239660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Zahlen erklären</a:t>
            </a:r>
          </a:p>
          <a:p>
            <a:endParaRPr lang="de-DE" dirty="0"/>
          </a:p>
          <a:p>
            <a:r>
              <a:rPr lang="de-DE" dirty="0"/>
              <a:t>Nicht nur die Erkrankten, sondern auch</a:t>
            </a:r>
            <a:r>
              <a:rPr lang="de-DE" baseline="0" dirty="0"/>
              <a:t> Familie / Freunde / Nachbarn</a:t>
            </a:r>
            <a:endParaRPr lang="de-DE" dirty="0"/>
          </a:p>
        </p:txBody>
      </p:sp>
      <p:sp>
        <p:nvSpPr>
          <p:cNvPr id="4" name="Foliennummernplatzhalter 3"/>
          <p:cNvSpPr>
            <a:spLocks noGrp="1"/>
          </p:cNvSpPr>
          <p:nvPr>
            <p:ph type="sldNum" sz="quarter" idx="10"/>
          </p:nvPr>
        </p:nvSpPr>
        <p:spPr/>
        <p:txBody>
          <a:bodyPr/>
          <a:lstStyle/>
          <a:p>
            <a:fld id="{D936A62E-D836-4FC7-8F25-C8BF93433D7A}" type="slidenum">
              <a:rPr lang="de-DE" smtClean="0"/>
              <a:t>4</a:t>
            </a:fld>
            <a:endParaRPr lang="de-DE"/>
          </a:p>
        </p:txBody>
      </p:sp>
    </p:spTree>
    <p:extLst>
      <p:ext uri="{BB962C8B-B14F-4D97-AF65-F5344CB8AC3E}">
        <p14:creationId xmlns:p14="http://schemas.microsoft.com/office/powerpoint/2010/main" val="3231312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936A62E-D836-4FC7-8F25-C8BF93433D7A}" type="slidenum">
              <a:rPr lang="de-DE" smtClean="0"/>
              <a:t>5</a:t>
            </a:fld>
            <a:endParaRPr lang="de-DE"/>
          </a:p>
        </p:txBody>
      </p:sp>
    </p:spTree>
    <p:extLst>
      <p:ext uri="{BB962C8B-B14F-4D97-AF65-F5344CB8AC3E}">
        <p14:creationId xmlns:p14="http://schemas.microsoft.com/office/powerpoint/2010/main" val="247221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Versuchen,</a:t>
            </a:r>
            <a:r>
              <a:rPr lang="de-DE" baseline="0" dirty="0"/>
              <a:t> sich in </a:t>
            </a:r>
            <a:r>
              <a:rPr lang="de-DE" baseline="0" dirty="0" err="1"/>
              <a:t>MmD</a:t>
            </a:r>
            <a:r>
              <a:rPr lang="de-DE" baseline="0" dirty="0"/>
              <a:t> </a:t>
            </a:r>
            <a:r>
              <a:rPr lang="de-DE" baseline="0" dirty="0" err="1"/>
              <a:t>hineinzufühlen</a:t>
            </a:r>
            <a:endParaRPr lang="de-DE" dirty="0"/>
          </a:p>
          <a:p>
            <a:endParaRPr lang="de-DE" dirty="0"/>
          </a:p>
          <a:p>
            <a:r>
              <a:rPr lang="de-DE" dirty="0"/>
              <a:t>Projekt</a:t>
            </a:r>
            <a:r>
              <a:rPr lang="de-DE" baseline="0" dirty="0"/>
              <a:t> ‚Demenz im Quartier‘</a:t>
            </a:r>
          </a:p>
          <a:p>
            <a:r>
              <a:rPr lang="de-DE" baseline="0" dirty="0"/>
              <a:t>Plakate – Flyer – </a:t>
            </a:r>
            <a:r>
              <a:rPr lang="de-DE" baseline="0" dirty="0" err="1"/>
              <a:t>Give-aways</a:t>
            </a:r>
            <a:endParaRPr lang="de-DE" dirty="0"/>
          </a:p>
        </p:txBody>
      </p:sp>
      <p:sp>
        <p:nvSpPr>
          <p:cNvPr id="4" name="Foliennummernplatzhalter 3"/>
          <p:cNvSpPr>
            <a:spLocks noGrp="1"/>
          </p:cNvSpPr>
          <p:nvPr>
            <p:ph type="sldNum" sz="quarter" idx="10"/>
          </p:nvPr>
        </p:nvSpPr>
        <p:spPr/>
        <p:txBody>
          <a:bodyPr/>
          <a:lstStyle/>
          <a:p>
            <a:fld id="{D936A62E-D836-4FC7-8F25-C8BF93433D7A}" type="slidenum">
              <a:rPr lang="de-DE" smtClean="0"/>
              <a:t>6</a:t>
            </a:fld>
            <a:endParaRPr lang="de-DE"/>
          </a:p>
        </p:txBody>
      </p:sp>
    </p:spTree>
    <p:extLst>
      <p:ext uri="{BB962C8B-B14F-4D97-AF65-F5344CB8AC3E}">
        <p14:creationId xmlns:p14="http://schemas.microsoft.com/office/powerpoint/2010/main" val="477186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Termin</a:t>
            </a:r>
            <a:r>
              <a:rPr lang="de-DE" baseline="0" dirty="0"/>
              <a:t> digitale DP Schulung: 11.12. 17-19 Uhr </a:t>
            </a:r>
            <a:endParaRPr lang="de-DE" dirty="0"/>
          </a:p>
        </p:txBody>
      </p:sp>
      <p:sp>
        <p:nvSpPr>
          <p:cNvPr id="4" name="Foliennummernplatzhalter 3"/>
          <p:cNvSpPr>
            <a:spLocks noGrp="1"/>
          </p:cNvSpPr>
          <p:nvPr>
            <p:ph type="sldNum" sz="quarter" idx="10"/>
          </p:nvPr>
        </p:nvSpPr>
        <p:spPr/>
        <p:txBody>
          <a:bodyPr/>
          <a:lstStyle/>
          <a:p>
            <a:fld id="{D936A62E-D836-4FC7-8F25-C8BF93433D7A}" type="slidenum">
              <a:rPr lang="de-DE" smtClean="0"/>
              <a:t>7</a:t>
            </a:fld>
            <a:endParaRPr lang="de-DE"/>
          </a:p>
        </p:txBody>
      </p:sp>
    </p:spTree>
    <p:extLst>
      <p:ext uri="{BB962C8B-B14F-4D97-AF65-F5344CB8AC3E}">
        <p14:creationId xmlns:p14="http://schemas.microsoft.com/office/powerpoint/2010/main" val="1590568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Bestellen</a:t>
            </a:r>
          </a:p>
          <a:p>
            <a:r>
              <a:rPr lang="de-DE" dirty="0"/>
              <a:t>Infotisch</a:t>
            </a:r>
            <a:r>
              <a:rPr lang="de-DE" baseline="0" dirty="0"/>
              <a:t> im Foyer</a:t>
            </a:r>
          </a:p>
          <a:p>
            <a:endParaRPr lang="de-DE" baseline="0" dirty="0"/>
          </a:p>
          <a:p>
            <a:r>
              <a:rPr lang="de-DE" baseline="0" dirty="0"/>
              <a:t>Gerne Material zur Sensibilisierung anfordern</a:t>
            </a:r>
            <a:endParaRPr lang="de-DE" dirty="0"/>
          </a:p>
        </p:txBody>
      </p:sp>
      <p:sp>
        <p:nvSpPr>
          <p:cNvPr id="4" name="Foliennummernplatzhalter 3"/>
          <p:cNvSpPr>
            <a:spLocks noGrp="1"/>
          </p:cNvSpPr>
          <p:nvPr>
            <p:ph type="sldNum" sz="quarter" idx="10"/>
          </p:nvPr>
        </p:nvSpPr>
        <p:spPr/>
        <p:txBody>
          <a:bodyPr/>
          <a:lstStyle/>
          <a:p>
            <a:pPr marL="0" marR="0" lvl="0" indent="0" algn="r" defTabSz="906463" rtl="0" eaLnBrk="1" fontAlgn="base" latinLnBrk="0" hangingPunct="1">
              <a:lnSpc>
                <a:spcPct val="100000"/>
              </a:lnSpc>
              <a:spcBef>
                <a:spcPct val="0"/>
              </a:spcBef>
              <a:spcAft>
                <a:spcPct val="0"/>
              </a:spcAft>
              <a:buClrTx/>
              <a:buSzTx/>
              <a:buFontTx/>
              <a:buNone/>
              <a:tabLst/>
              <a:defRPr/>
            </a:pPr>
            <a:fld id="{936602B2-7104-4CB2-834C-CDE2B92DBEA6}"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06463" rtl="0" eaLnBrk="1" fontAlgn="base" latinLnBrk="0" hangingPunct="1">
                <a:lnSpc>
                  <a:spcPct val="100000"/>
                </a:lnSpc>
                <a:spcBef>
                  <a:spcPct val="0"/>
                </a:spcBef>
                <a:spcAft>
                  <a:spcPct val="0"/>
                </a:spcAft>
                <a:buClrTx/>
                <a:buSzTx/>
                <a:buFontTx/>
                <a:buNone/>
                <a:tabLst/>
                <a:defRPr/>
              </a:pPr>
              <a:t>8</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3883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Offen (vorurteilsfrei), aufmerksam, wertschätzend und unterstützend</a:t>
            </a:r>
          </a:p>
        </p:txBody>
      </p:sp>
      <p:sp>
        <p:nvSpPr>
          <p:cNvPr id="4" name="Foliennummernplatzhalter 3"/>
          <p:cNvSpPr>
            <a:spLocks noGrp="1"/>
          </p:cNvSpPr>
          <p:nvPr>
            <p:ph type="sldNum" sz="quarter" idx="10"/>
          </p:nvPr>
        </p:nvSpPr>
        <p:spPr/>
        <p:txBody>
          <a:bodyPr/>
          <a:lstStyle/>
          <a:p>
            <a:fld id="{D936A62E-D836-4FC7-8F25-C8BF93433D7A}" type="slidenum">
              <a:rPr lang="de-DE" smtClean="0"/>
              <a:t>9</a:t>
            </a:fld>
            <a:endParaRPr lang="de-DE"/>
          </a:p>
        </p:txBody>
      </p:sp>
    </p:spTree>
    <p:extLst>
      <p:ext uri="{BB962C8B-B14F-4D97-AF65-F5344CB8AC3E}">
        <p14:creationId xmlns:p14="http://schemas.microsoft.com/office/powerpoint/2010/main" val="2967461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Ü + 2 Ebenen">
    <p:spTree>
      <p:nvGrpSpPr>
        <p:cNvPr id="1" name=""/>
        <p:cNvGrpSpPr/>
        <p:nvPr/>
      </p:nvGrpSpPr>
      <p:grpSpPr>
        <a:xfrm>
          <a:off x="0" y="0"/>
          <a:ext cx="0" cy="0"/>
          <a:chOff x="0" y="0"/>
          <a:chExt cx="0" cy="0"/>
        </a:xfrm>
      </p:grpSpPr>
      <p:sp>
        <p:nvSpPr>
          <p:cNvPr id="2" name="Titel 1"/>
          <p:cNvSpPr>
            <a:spLocks noGrp="1"/>
          </p:cNvSpPr>
          <p:nvPr>
            <p:ph type="ctrTitle"/>
          </p:nvPr>
        </p:nvSpPr>
        <p:spPr>
          <a:xfrm>
            <a:off x="791580" y="692696"/>
            <a:ext cx="6985000" cy="576000"/>
          </a:xfrm>
          <a:prstGeom prst="rect">
            <a:avLst/>
          </a:prstGeom>
        </p:spPr>
        <p:txBody>
          <a:bodyPr lIns="180000" tIns="144000" rIns="0" bIns="0" anchor="b" anchorCtr="0"/>
          <a:lstStyle>
            <a:lvl1pPr algn="l">
              <a:defRPr sz="2250">
                <a:solidFill>
                  <a:srgbClr val="C00000"/>
                </a:solidFill>
              </a:defRPr>
            </a:lvl1pPr>
          </a:lstStyle>
          <a:p>
            <a:r>
              <a:rPr lang="de-DE" dirty="0"/>
              <a:t>Titelmasterformat durch Klicken bearbeiten</a:t>
            </a:r>
          </a:p>
        </p:txBody>
      </p:sp>
      <p:sp>
        <p:nvSpPr>
          <p:cNvPr id="5" name="Textplatzhalter 4"/>
          <p:cNvSpPr>
            <a:spLocks noGrp="1"/>
          </p:cNvSpPr>
          <p:nvPr>
            <p:ph type="body" sz="quarter" idx="10"/>
          </p:nvPr>
        </p:nvSpPr>
        <p:spPr>
          <a:xfrm>
            <a:off x="791580" y="1628800"/>
            <a:ext cx="6967065" cy="792162"/>
          </a:xfrm>
          <a:prstGeom prst="rect">
            <a:avLst/>
          </a:prstGeom>
        </p:spPr>
        <p:txBody>
          <a:bodyPr lIns="180000" tIns="108000"/>
          <a:lstStyle>
            <a:lvl1pPr marL="257175" indent="-257175">
              <a:spcBef>
                <a:spcPts val="0"/>
              </a:spcBef>
              <a:spcAft>
                <a:spcPts val="675"/>
              </a:spcAft>
              <a:buClr>
                <a:srgbClr val="C00000"/>
              </a:buClr>
              <a:buFont typeface="Wingdings" panose="05000000000000000000" pitchFamily="2" charset="2"/>
              <a:buChar char="§"/>
              <a:tabLst>
                <a:tab pos="266700" algn="l"/>
              </a:tabLst>
              <a:defRPr sz="1800"/>
            </a:lvl1pPr>
            <a:lvl2pPr marL="557213" indent="-214313">
              <a:spcBef>
                <a:spcPts val="0"/>
              </a:spcBef>
              <a:spcAft>
                <a:spcPts val="750"/>
              </a:spcAft>
              <a:buFont typeface="Courier New" panose="02070309020205020404" pitchFamily="49" charset="0"/>
              <a:buChar char="o"/>
              <a:defRPr sz="1500"/>
            </a:lvl2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96490582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Ü + 1 Ebene + Unterzeile kleiner">
    <p:spTree>
      <p:nvGrpSpPr>
        <p:cNvPr id="1" name=""/>
        <p:cNvGrpSpPr/>
        <p:nvPr/>
      </p:nvGrpSpPr>
      <p:grpSpPr>
        <a:xfrm>
          <a:off x="0" y="0"/>
          <a:ext cx="0" cy="0"/>
          <a:chOff x="0" y="0"/>
          <a:chExt cx="0" cy="0"/>
        </a:xfrm>
      </p:grpSpPr>
      <p:sp>
        <p:nvSpPr>
          <p:cNvPr id="13" name="Textplatzhalter 12"/>
          <p:cNvSpPr>
            <a:spLocks noGrp="1"/>
          </p:cNvSpPr>
          <p:nvPr>
            <p:ph type="body" sz="quarter" idx="10"/>
          </p:nvPr>
        </p:nvSpPr>
        <p:spPr>
          <a:xfrm>
            <a:off x="798304" y="1628801"/>
            <a:ext cx="6372240" cy="1368425"/>
          </a:xfrm>
          <a:prstGeom prst="rect">
            <a:avLst/>
          </a:prstGeom>
        </p:spPr>
        <p:txBody>
          <a:bodyPr/>
          <a:lstStyle>
            <a:lvl1pPr marL="257175" indent="-257175">
              <a:spcBef>
                <a:spcPts val="0"/>
              </a:spcBef>
              <a:spcAft>
                <a:spcPts val="450"/>
              </a:spcAft>
              <a:buClr>
                <a:srgbClr val="C00000"/>
              </a:buClr>
              <a:buFont typeface="Wingdings" panose="05000000000000000000" pitchFamily="2" charset="2"/>
              <a:buChar char="§"/>
              <a:defRPr sz="1800"/>
            </a:lvl1pPr>
            <a:lvl2pPr marL="266700" indent="0">
              <a:spcBef>
                <a:spcPts val="0"/>
              </a:spcBef>
              <a:spcAft>
                <a:spcPts val="450"/>
              </a:spcAft>
              <a:buFontTx/>
              <a:buNone/>
              <a:defRPr sz="1500" i="1"/>
            </a:lvl2pPr>
          </a:lstStyle>
          <a:p>
            <a:pPr lvl="0"/>
            <a:r>
              <a:rPr lang="de-DE"/>
              <a:t>Formatvorlagen des Textmasters bearbeiten</a:t>
            </a:r>
          </a:p>
          <a:p>
            <a:pPr lvl="1"/>
            <a:r>
              <a:rPr lang="de-DE"/>
              <a:t>Zweite Ebene</a:t>
            </a:r>
          </a:p>
          <a:p>
            <a:pPr lvl="2"/>
            <a:r>
              <a:rPr lang="de-DE"/>
              <a:t>Dritte Ebene</a:t>
            </a:r>
          </a:p>
        </p:txBody>
      </p:sp>
      <p:sp>
        <p:nvSpPr>
          <p:cNvPr id="6" name="Titel 1"/>
          <p:cNvSpPr>
            <a:spLocks noGrp="1"/>
          </p:cNvSpPr>
          <p:nvPr>
            <p:ph type="ctrTitle"/>
          </p:nvPr>
        </p:nvSpPr>
        <p:spPr>
          <a:xfrm>
            <a:off x="798304" y="692696"/>
            <a:ext cx="6985000" cy="576000"/>
          </a:xfrm>
          <a:prstGeom prst="rect">
            <a:avLst/>
          </a:prstGeom>
        </p:spPr>
        <p:txBody>
          <a:bodyPr lIns="180000" tIns="144000" rIns="0" bIns="0" anchor="b" anchorCtr="0"/>
          <a:lstStyle>
            <a:lvl1pPr algn="l">
              <a:defRPr sz="2250">
                <a:solidFill>
                  <a:srgbClr val="C00000"/>
                </a:solidFill>
              </a:defRPr>
            </a:lvl1pPr>
          </a:lstStyle>
          <a:p>
            <a:r>
              <a:rPr lang="de-DE" dirty="0"/>
              <a:t>Titelmasterformat durch Klicken bearbeiten</a:t>
            </a:r>
          </a:p>
        </p:txBody>
      </p:sp>
    </p:spTree>
    <p:extLst>
      <p:ext uri="{BB962C8B-B14F-4D97-AF65-F5344CB8AC3E}">
        <p14:creationId xmlns:p14="http://schemas.microsoft.com/office/powerpoint/2010/main" val="351325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Ü + 2 Textfelder nebeneinander">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a:xfrm>
            <a:off x="801987" y="1875600"/>
            <a:ext cx="3960000" cy="3600000"/>
          </a:xfrm>
          <a:prstGeom prst="rect">
            <a:avLst/>
          </a:prstGeom>
        </p:spPr>
        <p:txBody>
          <a:bodyPr/>
          <a:lstStyle>
            <a:lvl1pPr marL="257175" indent="-257175">
              <a:spcBef>
                <a:spcPts val="432"/>
              </a:spcBef>
              <a:buClr>
                <a:srgbClr val="C00000"/>
              </a:buClr>
              <a:buFont typeface="Wingdings" panose="05000000000000000000" pitchFamily="2" charset="2"/>
              <a:buChar char="§"/>
              <a:defRPr sz="1800"/>
            </a:lvl1pPr>
            <a:lvl2pPr marL="557213" indent="-214313">
              <a:buFont typeface="Courier New" panose="02070309020205020404" pitchFamily="49" charset="0"/>
              <a:buChar char="o"/>
              <a:defRPr sz="1350"/>
            </a:lvl2pPr>
          </a:lstStyle>
          <a:p>
            <a:pPr lvl="0"/>
            <a:r>
              <a:rPr lang="de-DE" dirty="0"/>
              <a:t>Formatvorlagen des Textmasters bearbeiten</a:t>
            </a:r>
          </a:p>
          <a:p>
            <a:pPr lvl="1"/>
            <a:r>
              <a:rPr lang="de-DE" dirty="0"/>
              <a:t>Zweite Ebene</a:t>
            </a:r>
          </a:p>
        </p:txBody>
      </p:sp>
      <p:sp>
        <p:nvSpPr>
          <p:cNvPr id="5" name="Textplatzhalter 3"/>
          <p:cNvSpPr>
            <a:spLocks noGrp="1"/>
          </p:cNvSpPr>
          <p:nvPr>
            <p:ph type="body" sz="quarter" idx="11"/>
          </p:nvPr>
        </p:nvSpPr>
        <p:spPr>
          <a:xfrm>
            <a:off x="4842030" y="1875600"/>
            <a:ext cx="3960000" cy="3600000"/>
          </a:xfrm>
          <a:prstGeom prst="rect">
            <a:avLst/>
          </a:prstGeom>
        </p:spPr>
        <p:txBody>
          <a:bodyPr/>
          <a:lstStyle>
            <a:lvl1pPr marL="257175" indent="-257175">
              <a:spcBef>
                <a:spcPts val="432"/>
              </a:spcBef>
              <a:buClr>
                <a:srgbClr val="C00000"/>
              </a:buClr>
              <a:buFont typeface="Wingdings" panose="05000000000000000000" pitchFamily="2" charset="2"/>
              <a:buChar char="§"/>
              <a:defRPr sz="1800"/>
            </a:lvl1pPr>
            <a:lvl2pPr marL="557213" indent="-214313">
              <a:buFont typeface="Courier New" panose="02070309020205020404" pitchFamily="49" charset="0"/>
              <a:buChar char="o"/>
              <a:defRPr sz="1350"/>
            </a:lvl2pPr>
          </a:lstStyle>
          <a:p>
            <a:pPr lvl="0"/>
            <a:r>
              <a:rPr lang="de-DE"/>
              <a:t>Formatvorlagen des Textmasters bearbeiten</a:t>
            </a:r>
          </a:p>
          <a:p>
            <a:pPr lvl="1"/>
            <a:r>
              <a:rPr lang="de-DE"/>
              <a:t>Zweite Ebene</a:t>
            </a:r>
          </a:p>
        </p:txBody>
      </p:sp>
      <p:sp>
        <p:nvSpPr>
          <p:cNvPr id="6" name="Titel 1"/>
          <p:cNvSpPr>
            <a:spLocks noGrp="1"/>
          </p:cNvSpPr>
          <p:nvPr>
            <p:ph type="ctrTitle"/>
          </p:nvPr>
        </p:nvSpPr>
        <p:spPr>
          <a:xfrm>
            <a:off x="801987" y="620689"/>
            <a:ext cx="7772400" cy="638547"/>
          </a:xfrm>
          <a:prstGeom prst="rect">
            <a:avLst/>
          </a:prstGeom>
        </p:spPr>
        <p:txBody>
          <a:bodyPr/>
          <a:lstStyle>
            <a:lvl1pPr algn="l">
              <a:defRPr sz="2250">
                <a:solidFill>
                  <a:srgbClr val="C00000"/>
                </a:solidFill>
              </a:defRPr>
            </a:lvl1pPr>
          </a:lstStyle>
          <a:p>
            <a:r>
              <a:rPr lang="de-DE" dirty="0"/>
              <a:t>Titelmasterformat durch Klicken bearbeiten</a:t>
            </a:r>
          </a:p>
        </p:txBody>
      </p:sp>
    </p:spTree>
    <p:extLst>
      <p:ext uri="{BB962C8B-B14F-4D97-AF65-F5344CB8AC3E}">
        <p14:creationId xmlns:p14="http://schemas.microsoft.com/office/powerpoint/2010/main" val="231451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98304" y="638618"/>
            <a:ext cx="8229600" cy="634082"/>
          </a:xfrm>
          <a:prstGeom prst="rect">
            <a:avLst/>
          </a:prstGeom>
        </p:spPr>
        <p:txBody>
          <a:bodyPr/>
          <a:lstStyle>
            <a:lvl1pPr algn="l">
              <a:defRPr sz="2250">
                <a:solidFill>
                  <a:srgbClr val="C00000"/>
                </a:solidFill>
              </a:defRPr>
            </a:lvl1pPr>
          </a:lstStyle>
          <a:p>
            <a:r>
              <a:rPr lang="de-DE" dirty="0"/>
              <a:t>Titelmasterformat durch Klicken bearbeiten</a:t>
            </a:r>
          </a:p>
        </p:txBody>
      </p:sp>
      <p:sp>
        <p:nvSpPr>
          <p:cNvPr id="3" name="Inhaltsplatzhalter 2"/>
          <p:cNvSpPr>
            <a:spLocks noGrp="1"/>
          </p:cNvSpPr>
          <p:nvPr>
            <p:ph idx="1"/>
          </p:nvPr>
        </p:nvSpPr>
        <p:spPr>
          <a:xfrm>
            <a:off x="803040" y="1628801"/>
            <a:ext cx="7549380" cy="4669979"/>
          </a:xfrm>
          <a:prstGeom prst="rect">
            <a:avLst/>
          </a:prstGeom>
        </p:spPr>
        <p:txBody>
          <a:bodyPr/>
          <a:lstStyle>
            <a:lvl1pPr marL="257175" indent="-257175">
              <a:buClr>
                <a:srgbClr val="CC3300"/>
              </a:buClr>
              <a:buFont typeface="Wingdings" panose="05000000000000000000" pitchFamily="2" charset="2"/>
              <a:buChar char="§"/>
              <a:defRPr sz="1800"/>
            </a:lvl1pPr>
            <a:lvl2pPr>
              <a:defRPr sz="1500"/>
            </a:lvl2pPr>
            <a:lvl3pPr marL="857250" indent="-171450">
              <a:buFont typeface="Courier New" panose="02070309020205020404" pitchFamily="49" charset="0"/>
              <a:buChar char="o"/>
              <a:defRPr sz="1350"/>
            </a:lvl3p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25427951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e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1984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p:nvSpPr>
        <p:spPr>
          <a:xfrm>
            <a:off x="-3174" y="2"/>
            <a:ext cx="252413" cy="765175"/>
          </a:xfrm>
          <a:prstGeom prst="rect">
            <a:avLst/>
          </a:prstGeom>
          <a:solidFill>
            <a:srgbClr val="7AA6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800">
              <a:solidFill>
                <a:srgbClr val="FFFFFF"/>
              </a:solidFill>
              <a:ea typeface="MS PGothic" pitchFamily="34" charset="-128"/>
            </a:endParaRPr>
          </a:p>
        </p:txBody>
      </p:sp>
      <p:sp>
        <p:nvSpPr>
          <p:cNvPr id="8" name="Rechteck 7"/>
          <p:cNvSpPr/>
          <p:nvPr/>
        </p:nvSpPr>
        <p:spPr>
          <a:xfrm>
            <a:off x="-3174" y="765177"/>
            <a:ext cx="252413" cy="250825"/>
          </a:xfrm>
          <a:prstGeom prst="rect">
            <a:avLst/>
          </a:prstGeom>
          <a:solidFill>
            <a:srgbClr val="C2D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800">
              <a:solidFill>
                <a:srgbClr val="FFFFFF"/>
              </a:solidFill>
              <a:ea typeface="MS PGothic" pitchFamily="34" charset="-128"/>
            </a:endParaRPr>
          </a:p>
        </p:txBody>
      </p:sp>
      <p:sp>
        <p:nvSpPr>
          <p:cNvPr id="10" name="Rechteck 9"/>
          <p:cNvSpPr/>
          <p:nvPr/>
        </p:nvSpPr>
        <p:spPr>
          <a:xfrm>
            <a:off x="-3174" y="1011238"/>
            <a:ext cx="252413" cy="252412"/>
          </a:xfrm>
          <a:prstGeom prst="rect">
            <a:avLst/>
          </a:prstGeom>
          <a:solidFill>
            <a:srgbClr val="DBE3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800">
              <a:solidFill>
                <a:srgbClr val="FFFFFF"/>
              </a:solidFill>
              <a:ea typeface="MS PGothic" pitchFamily="34" charset="-128"/>
            </a:endParaRPr>
          </a:p>
        </p:txBody>
      </p:sp>
      <p:sp>
        <p:nvSpPr>
          <p:cNvPr id="15" name="Textfeld 16"/>
          <p:cNvSpPr txBox="1">
            <a:spLocks noChangeArrowheads="1"/>
          </p:cNvSpPr>
          <p:nvPr userDrawn="1"/>
        </p:nvSpPr>
        <p:spPr bwMode="auto">
          <a:xfrm>
            <a:off x="7313018" y="6591159"/>
            <a:ext cx="1584325" cy="23083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Lucida Sans Unicode" pitchFamily="34" charset="0"/>
              </a:defRPr>
            </a:lvl1pPr>
            <a:lvl2pPr marL="742950" indent="-285750" eaLnBrk="0" hangingPunct="0">
              <a:defRPr sz="2400">
                <a:solidFill>
                  <a:schemeClr val="tx1"/>
                </a:solidFill>
                <a:latin typeface="Lucida Sans Unicode" pitchFamily="34" charset="0"/>
              </a:defRPr>
            </a:lvl2pPr>
            <a:lvl3pPr marL="1143000" indent="-228600" eaLnBrk="0" hangingPunct="0">
              <a:defRPr sz="2400">
                <a:solidFill>
                  <a:schemeClr val="tx1"/>
                </a:solidFill>
                <a:latin typeface="Lucida Sans Unicode" pitchFamily="34" charset="0"/>
              </a:defRPr>
            </a:lvl3pPr>
            <a:lvl4pPr marL="1600200" indent="-228600" eaLnBrk="0" hangingPunct="0">
              <a:defRPr sz="2400">
                <a:solidFill>
                  <a:schemeClr val="tx1"/>
                </a:solidFill>
                <a:latin typeface="Lucida Sans Unicode" pitchFamily="34" charset="0"/>
              </a:defRPr>
            </a:lvl4pPr>
            <a:lvl5pPr marL="2057400" indent="-228600" eaLnBrk="0" hangingPunct="0">
              <a:defRPr sz="2400">
                <a:solidFill>
                  <a:schemeClr val="tx1"/>
                </a:solidFill>
                <a:latin typeface="Lucida Sans Unicode" pitchFamily="34" charset="0"/>
              </a:defRPr>
            </a:lvl5pPr>
            <a:lvl6pPr marL="2514600" indent="-228600" eaLnBrk="0" fontAlgn="base" hangingPunct="0">
              <a:spcBef>
                <a:spcPct val="0"/>
              </a:spcBef>
              <a:spcAft>
                <a:spcPct val="0"/>
              </a:spcAft>
              <a:defRPr sz="2400">
                <a:solidFill>
                  <a:schemeClr val="tx1"/>
                </a:solidFill>
                <a:latin typeface="Lucida Sans Unicode" pitchFamily="34" charset="0"/>
              </a:defRPr>
            </a:lvl6pPr>
            <a:lvl7pPr marL="2971800" indent="-228600" eaLnBrk="0" fontAlgn="base" hangingPunct="0">
              <a:spcBef>
                <a:spcPct val="0"/>
              </a:spcBef>
              <a:spcAft>
                <a:spcPct val="0"/>
              </a:spcAft>
              <a:defRPr sz="2400">
                <a:solidFill>
                  <a:schemeClr val="tx1"/>
                </a:solidFill>
                <a:latin typeface="Lucida Sans Unicode" pitchFamily="34" charset="0"/>
              </a:defRPr>
            </a:lvl7pPr>
            <a:lvl8pPr marL="3429000" indent="-228600" eaLnBrk="0" fontAlgn="base" hangingPunct="0">
              <a:spcBef>
                <a:spcPct val="0"/>
              </a:spcBef>
              <a:spcAft>
                <a:spcPct val="0"/>
              </a:spcAft>
              <a:defRPr sz="2400">
                <a:solidFill>
                  <a:schemeClr val="tx1"/>
                </a:solidFill>
                <a:latin typeface="Lucida Sans Unicode" pitchFamily="34" charset="0"/>
              </a:defRPr>
            </a:lvl8pPr>
            <a:lvl9pPr marL="3886200" indent="-228600" eaLnBrk="0" fontAlgn="base" hangingPunct="0">
              <a:spcBef>
                <a:spcPct val="0"/>
              </a:spcBef>
              <a:spcAft>
                <a:spcPct val="0"/>
              </a:spcAft>
              <a:defRPr sz="2400">
                <a:solidFill>
                  <a:schemeClr val="tx1"/>
                </a:solidFill>
                <a:latin typeface="Lucida Sans Unicode" pitchFamily="34" charset="0"/>
              </a:defRPr>
            </a:lvl9pPr>
          </a:lstStyle>
          <a:p>
            <a:pPr algn="r" eaLnBrk="1" hangingPunct="1">
              <a:defRPr/>
            </a:pPr>
            <a:r>
              <a:rPr lang="de-DE" altLang="de-DE" sz="900" i="1" dirty="0">
                <a:solidFill>
                  <a:srgbClr val="7F7F7F"/>
                </a:solidFill>
                <a:latin typeface="Calibri" pitchFamily="34" charset="0"/>
              </a:rPr>
              <a:t>www.alzheimer-bw.de</a:t>
            </a:r>
          </a:p>
        </p:txBody>
      </p:sp>
      <p:sp>
        <p:nvSpPr>
          <p:cNvPr id="16" name="Textfeld 1"/>
          <p:cNvSpPr txBox="1">
            <a:spLocks noChangeArrowheads="1"/>
          </p:cNvSpPr>
          <p:nvPr userDrawn="1"/>
        </p:nvSpPr>
        <p:spPr bwMode="auto">
          <a:xfrm>
            <a:off x="257163" y="6580535"/>
            <a:ext cx="36605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MS PGothic" panose="020B0600070205080204" pitchFamily="34" charset="-128"/>
              </a:defRPr>
            </a:lvl1pPr>
            <a:lvl2pPr marL="742950" indent="-285750">
              <a:defRPr sz="2400">
                <a:solidFill>
                  <a:schemeClr val="tx1"/>
                </a:solidFill>
                <a:latin typeface="Lucida Sans Unicode" panose="020B0602030504020204" pitchFamily="34" charset="0"/>
                <a:ea typeface="MS PGothic" panose="020B0600070205080204" pitchFamily="34" charset="-128"/>
              </a:defRPr>
            </a:lvl2pPr>
            <a:lvl3pPr marL="1143000" indent="-228600">
              <a:defRPr sz="2400">
                <a:solidFill>
                  <a:schemeClr val="tx1"/>
                </a:solidFill>
                <a:latin typeface="Lucida Sans Unicode" panose="020B0602030504020204" pitchFamily="34" charset="0"/>
                <a:ea typeface="MS PGothic" panose="020B0600070205080204" pitchFamily="34" charset="-128"/>
              </a:defRPr>
            </a:lvl3pPr>
            <a:lvl4pPr marL="1600200" indent="-228600">
              <a:defRPr sz="2400">
                <a:solidFill>
                  <a:schemeClr val="tx1"/>
                </a:solidFill>
                <a:latin typeface="Lucida Sans Unicode" panose="020B0602030504020204" pitchFamily="34" charset="0"/>
                <a:ea typeface="MS PGothic" panose="020B0600070205080204" pitchFamily="34" charset="-128"/>
              </a:defRPr>
            </a:lvl4pPr>
            <a:lvl5pPr marL="2057400" indent="-228600">
              <a:defRPr sz="2400">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MS PGothic" panose="020B0600070205080204" pitchFamily="34" charset="-128"/>
              </a:defRPr>
            </a:lvl9pPr>
          </a:lstStyle>
          <a:p>
            <a:pPr eaLnBrk="1" hangingPunct="1">
              <a:defRPr/>
            </a:pPr>
            <a:r>
              <a:rPr lang="de-DE" altLang="de-DE" sz="900" i="0" kern="1200" dirty="0">
                <a:solidFill>
                  <a:srgbClr val="7F7F7F"/>
                </a:solidFill>
                <a:latin typeface="Calibri" pitchFamily="34" charset="0"/>
                <a:ea typeface="+mn-ea"/>
                <a:cs typeface="+mn-cs"/>
              </a:rPr>
              <a:t>Sabine Fels, </a:t>
            </a:r>
            <a:r>
              <a:rPr lang="de-DE" altLang="de-DE" sz="900" i="1" kern="1200" dirty="0">
                <a:solidFill>
                  <a:srgbClr val="7F7F7F"/>
                </a:solidFill>
                <a:latin typeface="Calibri" pitchFamily="34" charset="0"/>
                <a:ea typeface="+mn-ea"/>
                <a:cs typeface="+mn-cs"/>
              </a:rPr>
              <a:t>Demenz im Quartier</a:t>
            </a:r>
          </a:p>
        </p:txBody>
      </p:sp>
      <p:pic>
        <p:nvPicPr>
          <p:cNvPr id="2" name="Grafik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55358" y="165648"/>
            <a:ext cx="2833774" cy="599529"/>
          </a:xfrm>
          <a:prstGeom prst="rect">
            <a:avLst/>
          </a:prstGeom>
        </p:spPr>
      </p:pic>
    </p:spTree>
    <p:extLst>
      <p:ext uri="{BB962C8B-B14F-4D97-AF65-F5344CB8AC3E}">
        <p14:creationId xmlns:p14="http://schemas.microsoft.com/office/powerpoint/2010/main" val="4752761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sldNum="0" hdr="0" ftr="0" dt="0"/>
  <p:txStyles>
    <p:titleStyle>
      <a:lvl1pPr algn="ctr" rtl="0" eaLnBrk="1" fontAlgn="base" hangingPunct="1">
        <a:spcBef>
          <a:spcPct val="0"/>
        </a:spcBef>
        <a:spcAft>
          <a:spcPct val="0"/>
        </a:spcAft>
        <a:defRPr sz="3300" kern="1200">
          <a:solidFill>
            <a:schemeClr val="tx1"/>
          </a:solidFill>
          <a:latin typeface="+mj-lt"/>
          <a:ea typeface="MS PGothic" pitchFamily="34" charset="-128"/>
          <a:cs typeface="+mj-cs"/>
        </a:defRPr>
      </a:lvl1pPr>
      <a:lvl2pPr algn="ctr" rtl="0" eaLnBrk="1" fontAlgn="base" hangingPunct="1">
        <a:spcBef>
          <a:spcPct val="0"/>
        </a:spcBef>
        <a:spcAft>
          <a:spcPct val="0"/>
        </a:spcAft>
        <a:defRPr sz="3300">
          <a:solidFill>
            <a:schemeClr val="tx1"/>
          </a:solidFill>
          <a:latin typeface="Calibri" pitchFamily="34" charset="0"/>
          <a:ea typeface="MS PGothic" pitchFamily="34" charset="-128"/>
        </a:defRPr>
      </a:lvl2pPr>
      <a:lvl3pPr algn="ctr" rtl="0" eaLnBrk="1" fontAlgn="base" hangingPunct="1">
        <a:spcBef>
          <a:spcPct val="0"/>
        </a:spcBef>
        <a:spcAft>
          <a:spcPct val="0"/>
        </a:spcAft>
        <a:defRPr sz="3300">
          <a:solidFill>
            <a:schemeClr val="tx1"/>
          </a:solidFill>
          <a:latin typeface="Calibri" pitchFamily="34" charset="0"/>
          <a:ea typeface="MS PGothic" pitchFamily="34" charset="-128"/>
        </a:defRPr>
      </a:lvl3pPr>
      <a:lvl4pPr algn="ctr" rtl="0" eaLnBrk="1" fontAlgn="base" hangingPunct="1">
        <a:spcBef>
          <a:spcPct val="0"/>
        </a:spcBef>
        <a:spcAft>
          <a:spcPct val="0"/>
        </a:spcAft>
        <a:defRPr sz="3300">
          <a:solidFill>
            <a:schemeClr val="tx1"/>
          </a:solidFill>
          <a:latin typeface="Calibri" pitchFamily="34" charset="0"/>
          <a:ea typeface="MS PGothic" pitchFamily="34" charset="-128"/>
        </a:defRPr>
      </a:lvl4pPr>
      <a:lvl5pPr algn="ctr" rtl="0" eaLnBrk="1" fontAlgn="base" hangingPunct="1">
        <a:spcBef>
          <a:spcPct val="0"/>
        </a:spcBef>
        <a:spcAft>
          <a:spcPct val="0"/>
        </a:spcAft>
        <a:defRPr sz="3300">
          <a:solidFill>
            <a:schemeClr val="tx1"/>
          </a:solidFill>
          <a:latin typeface="Calibri" pitchFamily="34" charset="0"/>
          <a:ea typeface="MS PGothic" pitchFamily="34" charset="-128"/>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1pPr>
      <a:lvl2pPr marL="557213" indent="-214313"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n-cs"/>
        </a:defRPr>
      </a:lvl3pPr>
      <a:lvl4pPr marL="12001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045152" y="1500015"/>
            <a:ext cx="7413048" cy="1343701"/>
          </a:xfrm>
          <a:prstGeom prst="rect">
            <a:avLst/>
          </a:prstGeom>
          <a:noFill/>
        </p:spPr>
        <p:txBody>
          <a:bodyPr wrap="square" rtlCol="0">
            <a:spAutoFit/>
          </a:bodyPr>
          <a:lstStyle/>
          <a:p>
            <a:pPr algn="ctr" defTabSz="685800" fontAlgn="base">
              <a:lnSpc>
                <a:spcPct val="106000"/>
              </a:lnSpc>
              <a:spcBef>
                <a:spcPct val="0"/>
              </a:spcBef>
              <a:spcAft>
                <a:spcPts val="600"/>
              </a:spcAft>
              <a:defRPr/>
            </a:pPr>
            <a:r>
              <a:rPr lang="de-DE" sz="3600" dirty="0">
                <a:solidFill>
                  <a:srgbClr val="C00000"/>
                </a:solidFill>
                <a:latin typeface="Calibri" panose="020F0502020204030204" pitchFamily="34" charset="0"/>
                <a:ea typeface="Calibri" panose="020F0502020204030204" pitchFamily="34" charset="0"/>
                <a:cs typeface="Times New Roman" panose="02020603050405020304" pitchFamily="18" charset="0"/>
              </a:rPr>
              <a:t>Demenz sichtbar machen</a:t>
            </a:r>
          </a:p>
          <a:p>
            <a:pPr algn="ctr" defTabSz="685800" fontAlgn="base">
              <a:lnSpc>
                <a:spcPct val="106000"/>
              </a:lnSpc>
              <a:spcBef>
                <a:spcPct val="0"/>
              </a:spcBef>
              <a:spcAft>
                <a:spcPts val="600"/>
              </a:spcAft>
              <a:defRPr/>
            </a:pPr>
            <a:r>
              <a:rPr lang="de-DE" sz="36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mehr darüber reden, mehr dafür tun</a:t>
            </a:r>
          </a:p>
        </p:txBody>
      </p:sp>
      <p:sp>
        <p:nvSpPr>
          <p:cNvPr id="8" name="Rechteck 7"/>
          <p:cNvSpPr/>
          <p:nvPr/>
        </p:nvSpPr>
        <p:spPr>
          <a:xfrm>
            <a:off x="7326306" y="5265204"/>
            <a:ext cx="540060" cy="594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de-DE">
              <a:solidFill>
                <a:prstClr val="white"/>
              </a:solidFill>
              <a:latin typeface="Calibri"/>
            </a:endParaRPr>
          </a:p>
        </p:txBody>
      </p:sp>
      <p:sp>
        <p:nvSpPr>
          <p:cNvPr id="9" name="Textfeld 8"/>
          <p:cNvSpPr txBox="1"/>
          <p:nvPr/>
        </p:nvSpPr>
        <p:spPr>
          <a:xfrm>
            <a:off x="1319889" y="5769000"/>
            <a:ext cx="7824111" cy="430887"/>
          </a:xfrm>
          <a:prstGeom prst="rect">
            <a:avLst/>
          </a:prstGeom>
          <a:noFill/>
        </p:spPr>
        <p:txBody>
          <a:bodyPr wrap="square" rtlCol="0">
            <a:spAutoFit/>
          </a:bodyPr>
          <a:lstStyle/>
          <a:p>
            <a:pPr defTabSz="685800" fontAlgn="base">
              <a:spcBef>
                <a:spcPct val="0"/>
              </a:spcBef>
              <a:spcAft>
                <a:spcPct val="0"/>
              </a:spcAft>
              <a:defRPr/>
            </a:pPr>
            <a:r>
              <a:rPr lang="de-DE" sz="2200" dirty="0"/>
              <a:t>Sabine Fels | Alzheimer Gesellschaft Baden-Württemberg e.V. </a:t>
            </a:r>
          </a:p>
        </p:txBody>
      </p:sp>
      <p:pic>
        <p:nvPicPr>
          <p:cNvPr id="3" name="Grafik 2"/>
          <p:cNvPicPr>
            <a:picLocks noChangeAspect="1"/>
          </p:cNvPicPr>
          <p:nvPr/>
        </p:nvPicPr>
        <p:blipFill rotWithShape="1">
          <a:blip r:embed="rId3"/>
          <a:srcRect b="3161"/>
          <a:stretch/>
        </p:blipFill>
        <p:spPr>
          <a:xfrm>
            <a:off x="4292838" y="3055535"/>
            <a:ext cx="3980797" cy="2209669"/>
          </a:xfrm>
          <a:prstGeom prst="rect">
            <a:avLst/>
          </a:prstGeom>
        </p:spPr>
      </p:pic>
      <p:sp>
        <p:nvSpPr>
          <p:cNvPr id="7" name="Textfeld 6"/>
          <p:cNvSpPr txBox="1"/>
          <p:nvPr/>
        </p:nvSpPr>
        <p:spPr>
          <a:xfrm>
            <a:off x="-173748" y="4232799"/>
            <a:ext cx="4251865" cy="1107996"/>
          </a:xfrm>
          <a:prstGeom prst="rect">
            <a:avLst/>
          </a:prstGeom>
          <a:noFill/>
        </p:spPr>
        <p:txBody>
          <a:bodyPr wrap="square" rtlCol="0">
            <a:spAutoFit/>
          </a:bodyPr>
          <a:lstStyle/>
          <a:p>
            <a:pPr algn="r"/>
            <a:r>
              <a:rPr lang="de-DE" sz="2200" dirty="0"/>
              <a:t>7. Thementag</a:t>
            </a:r>
          </a:p>
          <a:p>
            <a:pPr algn="r"/>
            <a:r>
              <a:rPr lang="de-DE" sz="2200" dirty="0"/>
              <a:t>Kreisseniorenrat Calw </a:t>
            </a:r>
          </a:p>
          <a:p>
            <a:pPr algn="r"/>
            <a:r>
              <a:rPr lang="de-DE" sz="2200" dirty="0"/>
              <a:t>18. Oktober 2023</a:t>
            </a:r>
          </a:p>
        </p:txBody>
      </p:sp>
    </p:spTree>
    <p:extLst>
      <p:ext uri="{BB962C8B-B14F-4D97-AF65-F5344CB8AC3E}">
        <p14:creationId xmlns:p14="http://schemas.microsoft.com/office/powerpoint/2010/main" val="1998631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873188" y="780686"/>
            <a:ext cx="7452828" cy="523220"/>
          </a:xfrm>
          <a:prstGeom prst="rect">
            <a:avLst/>
          </a:prstGeom>
          <a:noFill/>
        </p:spPr>
        <p:txBody>
          <a:bodyPr wrap="square" rtlCol="0">
            <a:spAutoFit/>
          </a:bodyPr>
          <a:lstStyle/>
          <a:p>
            <a:pPr marL="457200" indent="-457200" defTabSz="342900">
              <a:buFont typeface="Wingdings" panose="05000000000000000000" pitchFamily="2" charset="2"/>
              <a:buChar char="Ø"/>
              <a:defRPr/>
            </a:pPr>
            <a:r>
              <a:rPr lang="de-DE" sz="2800" dirty="0">
                <a:solidFill>
                  <a:srgbClr val="C00000"/>
                </a:solidFill>
                <a:latin typeface="+mj-lt"/>
              </a:rPr>
              <a:t>Das Verhalten ändern</a:t>
            </a:r>
          </a:p>
        </p:txBody>
      </p:sp>
      <p:grpSp>
        <p:nvGrpSpPr>
          <p:cNvPr id="12" name="Gruppieren 11"/>
          <p:cNvGrpSpPr/>
          <p:nvPr/>
        </p:nvGrpSpPr>
        <p:grpSpPr>
          <a:xfrm>
            <a:off x="379967" y="2108347"/>
            <a:ext cx="3379233" cy="3929596"/>
            <a:chOff x="341867" y="2108347"/>
            <a:chExt cx="3940423" cy="4368632"/>
          </a:xfrm>
        </p:grpSpPr>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r="198" b="21760"/>
            <a:stretch/>
          </p:blipFill>
          <p:spPr>
            <a:xfrm>
              <a:off x="341867" y="2108347"/>
              <a:ext cx="3940423" cy="4368632"/>
            </a:xfrm>
            <a:prstGeom prst="rect">
              <a:avLst/>
            </a:prstGeom>
            <a:ln>
              <a:solidFill>
                <a:schemeClr val="tx1">
                  <a:lumMod val="50000"/>
                  <a:lumOff val="50000"/>
                </a:schemeClr>
              </a:solidFill>
            </a:ln>
          </p:spPr>
        </p:pic>
        <p:sp>
          <p:nvSpPr>
            <p:cNvPr id="4" name="Rechteck 3"/>
            <p:cNvSpPr/>
            <p:nvPr/>
          </p:nvSpPr>
          <p:spPr>
            <a:xfrm>
              <a:off x="3354003" y="5984536"/>
              <a:ext cx="628650" cy="492443"/>
            </a:xfrm>
            <a:prstGeom prst="rect">
              <a:avLst/>
            </a:prstGeom>
            <a:solidFill>
              <a:srgbClr val="E30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 name="Gruppieren 7"/>
          <p:cNvGrpSpPr/>
          <p:nvPr/>
        </p:nvGrpSpPr>
        <p:grpSpPr>
          <a:xfrm>
            <a:off x="3205562" y="1419425"/>
            <a:ext cx="3580828" cy="3981009"/>
            <a:chOff x="2837647" y="1486340"/>
            <a:chExt cx="3580828" cy="3981009"/>
          </a:xfrm>
        </p:grpSpPr>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t="-2" r="237" b="21573"/>
            <a:stretch/>
          </p:blipFill>
          <p:spPr>
            <a:xfrm>
              <a:off x="2837647" y="1486340"/>
              <a:ext cx="3580828" cy="3981009"/>
            </a:xfrm>
            <a:prstGeom prst="rect">
              <a:avLst/>
            </a:prstGeom>
            <a:ln>
              <a:solidFill>
                <a:schemeClr val="tx1">
                  <a:lumMod val="50000"/>
                  <a:lumOff val="50000"/>
                </a:schemeClr>
              </a:solidFill>
            </a:ln>
          </p:spPr>
        </p:pic>
        <p:sp>
          <p:nvSpPr>
            <p:cNvPr id="7" name="Rechteck 6"/>
            <p:cNvSpPr/>
            <p:nvPr/>
          </p:nvSpPr>
          <p:spPr>
            <a:xfrm>
              <a:off x="5572125" y="5048250"/>
              <a:ext cx="609600" cy="419099"/>
            </a:xfrm>
            <a:prstGeom prst="rect">
              <a:avLst/>
            </a:prstGeom>
            <a:solidFill>
              <a:srgbClr val="E30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 name="Gruppieren 9"/>
          <p:cNvGrpSpPr/>
          <p:nvPr/>
        </p:nvGrpSpPr>
        <p:grpSpPr>
          <a:xfrm>
            <a:off x="5035567" y="2439058"/>
            <a:ext cx="3599647" cy="3942692"/>
            <a:chOff x="5020477" y="2458108"/>
            <a:chExt cx="3599647" cy="3942692"/>
          </a:xfrm>
        </p:grpSpPr>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l="1" r="-287" b="22327"/>
            <a:stretch/>
          </p:blipFill>
          <p:spPr>
            <a:xfrm>
              <a:off x="5020477" y="2458108"/>
              <a:ext cx="3599647" cy="3942692"/>
            </a:xfrm>
            <a:prstGeom prst="rect">
              <a:avLst/>
            </a:prstGeom>
            <a:ln>
              <a:solidFill>
                <a:schemeClr val="tx1">
                  <a:lumMod val="50000"/>
                  <a:lumOff val="50000"/>
                </a:schemeClr>
              </a:solidFill>
            </a:ln>
          </p:spPr>
        </p:pic>
        <p:sp>
          <p:nvSpPr>
            <p:cNvPr id="9" name="Rechteck 8"/>
            <p:cNvSpPr/>
            <p:nvPr/>
          </p:nvSpPr>
          <p:spPr>
            <a:xfrm>
              <a:off x="7724775" y="5943600"/>
              <a:ext cx="666750" cy="457200"/>
            </a:xfrm>
            <a:prstGeom prst="rect">
              <a:avLst/>
            </a:prstGeom>
            <a:solidFill>
              <a:srgbClr val="E30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1984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p:cNvSpPr>
          <p:nvPr>
            <p:ph type="body" idx="1"/>
          </p:nvPr>
        </p:nvSpPr>
        <p:spPr bwMode="auto">
          <a:xfrm>
            <a:off x="611956" y="1695834"/>
            <a:ext cx="4769669" cy="383819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200"/>
              </a:spcBef>
              <a:buClr>
                <a:srgbClr val="C00000"/>
              </a:buClr>
              <a:buFont typeface="Wingdings" panose="05000000000000000000" pitchFamily="2" charset="2"/>
              <a:buChar char="§"/>
            </a:pPr>
            <a:r>
              <a:rPr lang="de-DE" altLang="de-DE" sz="2400" dirty="0">
                <a:latin typeface="Calibri" panose="020F0502020204030204" pitchFamily="34" charset="0"/>
              </a:rPr>
              <a:t>Wertschätzung und Respekt vermitteln</a:t>
            </a:r>
          </a:p>
          <a:p>
            <a:pPr>
              <a:spcBef>
                <a:spcPts val="1200"/>
              </a:spcBef>
              <a:buClr>
                <a:srgbClr val="C00000"/>
              </a:buClr>
              <a:buFont typeface="Wingdings" panose="05000000000000000000" pitchFamily="2" charset="2"/>
              <a:buChar char="§"/>
            </a:pPr>
            <a:r>
              <a:rPr lang="de-DE" altLang="de-DE" sz="2400" dirty="0">
                <a:latin typeface="Calibri" panose="020F0502020204030204" pitchFamily="34" charset="0"/>
              </a:rPr>
              <a:t>Ruhe und Sicherheit geben</a:t>
            </a:r>
          </a:p>
          <a:p>
            <a:pPr>
              <a:spcBef>
                <a:spcPts val="1200"/>
              </a:spcBef>
              <a:buClr>
                <a:srgbClr val="C00000"/>
              </a:buClr>
              <a:buFont typeface="Wingdings" panose="05000000000000000000" pitchFamily="2" charset="2"/>
              <a:buChar char="§"/>
            </a:pPr>
            <a:r>
              <a:rPr lang="de-DE" altLang="de-DE" sz="2400" dirty="0">
                <a:latin typeface="Calibri" panose="020F0502020204030204" pitchFamily="34" charset="0"/>
              </a:rPr>
              <a:t>Geduld haben</a:t>
            </a:r>
          </a:p>
          <a:p>
            <a:pPr>
              <a:spcBef>
                <a:spcPts val="1200"/>
              </a:spcBef>
              <a:spcAft>
                <a:spcPts val="1200"/>
              </a:spcAft>
              <a:buClr>
                <a:srgbClr val="CC0000"/>
              </a:buClr>
            </a:pPr>
            <a:r>
              <a:rPr lang="de-DE" altLang="de-DE" sz="2400" dirty="0">
                <a:latin typeface="Calibri" panose="020F0502020204030204" pitchFamily="34" charset="0"/>
              </a:rPr>
              <a:t>Unterstützung geben, wenn nötig</a:t>
            </a:r>
          </a:p>
          <a:p>
            <a:pPr>
              <a:spcBef>
                <a:spcPts val="600"/>
              </a:spcBef>
              <a:spcAft>
                <a:spcPts val="1200"/>
              </a:spcAft>
              <a:buClr>
                <a:srgbClr val="CC0000"/>
              </a:buClr>
            </a:pPr>
            <a:r>
              <a:rPr lang="de-DE" altLang="de-DE" sz="2400" dirty="0">
                <a:latin typeface="Calibri" panose="020F0502020204030204" pitchFamily="34" charset="0"/>
              </a:rPr>
              <a:t>Verständigung anpassen</a:t>
            </a:r>
          </a:p>
          <a:p>
            <a:pPr marL="0" indent="0">
              <a:spcBef>
                <a:spcPts val="1200"/>
              </a:spcBef>
              <a:buClr>
                <a:srgbClr val="C00000"/>
              </a:buClr>
              <a:buNone/>
            </a:pPr>
            <a:endParaRPr lang="de-DE" altLang="de-DE" sz="2400" dirty="0">
              <a:latin typeface="Calibri" panose="020F0502020204030204" pitchFamily="34" charset="0"/>
            </a:endParaRPr>
          </a:p>
          <a:p>
            <a:pPr>
              <a:spcBef>
                <a:spcPts val="1200"/>
              </a:spcBef>
              <a:buClr>
                <a:srgbClr val="C00000"/>
              </a:buClr>
              <a:buFont typeface="Wingdings" panose="05000000000000000000" pitchFamily="2" charset="2"/>
              <a:buChar char="§"/>
            </a:pPr>
            <a:endParaRPr lang="de-DE" altLang="de-DE" sz="2400" dirty="0">
              <a:latin typeface="Calibri" panose="020F0502020204030204" pitchFamily="34" charset="0"/>
            </a:endParaRPr>
          </a:p>
          <a:p>
            <a:pPr marL="0" indent="0">
              <a:spcBef>
                <a:spcPts val="1200"/>
              </a:spcBef>
              <a:buClr>
                <a:srgbClr val="C00000"/>
              </a:buClr>
              <a:buNone/>
            </a:pPr>
            <a:endParaRPr lang="de-DE" altLang="de-DE" sz="2400" dirty="0">
              <a:latin typeface="Calibri" panose="020F0502020204030204" pitchFamily="34" charset="0"/>
            </a:endParaRPr>
          </a:p>
        </p:txBody>
      </p:sp>
      <p:sp>
        <p:nvSpPr>
          <p:cNvPr id="33795" name="Rectangle 2"/>
          <p:cNvSpPr txBox="1">
            <a:spLocks noChangeArrowheads="1"/>
          </p:cNvSpPr>
          <p:nvPr/>
        </p:nvSpPr>
        <p:spPr bwMode="auto">
          <a:xfrm>
            <a:off x="799245" y="768064"/>
            <a:ext cx="80645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de-DE"/>
            </a:defPPr>
            <a:lvl1pPr eaLnBrk="1" hangingPunct="1">
              <a:defRPr sz="3000">
                <a:solidFill>
                  <a:srgbClr val="CC3300"/>
                </a:solidFill>
                <a:latin typeface="Calibri" panose="020F0502020204030204" pitchFamily="34" charset="0"/>
                <a:ea typeface="MS PGothic" pitchFamily="34" charset="-128"/>
              </a:defRPr>
            </a:lvl1pPr>
            <a:lvl2pPr algn="ctr" eaLnBrk="1" hangingPunct="1">
              <a:defRPr sz="4400">
                <a:latin typeface="Calibri" pitchFamily="34" charset="0"/>
                <a:ea typeface="MS PGothic" pitchFamily="34" charset="-128"/>
              </a:defRPr>
            </a:lvl2pPr>
            <a:lvl3pPr algn="ctr" eaLnBrk="1" hangingPunct="1">
              <a:defRPr sz="4400">
                <a:latin typeface="Calibri" pitchFamily="34" charset="0"/>
                <a:ea typeface="MS PGothic" pitchFamily="34" charset="-128"/>
              </a:defRPr>
            </a:lvl3pPr>
            <a:lvl4pPr algn="ctr" eaLnBrk="1" hangingPunct="1">
              <a:defRPr sz="4400">
                <a:latin typeface="Calibri" pitchFamily="34" charset="0"/>
                <a:ea typeface="MS PGothic" pitchFamily="34" charset="-128"/>
              </a:defRPr>
            </a:lvl4pPr>
            <a:lvl5pPr algn="ctr" eaLnBrk="1" hangingPunct="1">
              <a:defRPr sz="4400">
                <a:latin typeface="Calibri" pitchFamily="34" charset="0"/>
                <a:ea typeface="MS PGothic" pitchFamily="34" charset="-128"/>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de-DE" altLang="de-DE" sz="2800" dirty="0">
                <a:solidFill>
                  <a:srgbClr val="C00000"/>
                </a:solidFill>
                <a:latin typeface="+mj-lt"/>
                <a:ea typeface="+mn-ea"/>
              </a:rPr>
              <a:t>Verhalten: Unterstützung durch Kontakt </a:t>
            </a:r>
          </a:p>
        </p:txBody>
      </p:sp>
      <p:pic>
        <p:nvPicPr>
          <p:cNvPr id="4" name="Grafik 3"/>
          <p:cNvPicPr>
            <a:picLocks noChangeAspect="1"/>
          </p:cNvPicPr>
          <p:nvPr/>
        </p:nvPicPr>
        <p:blipFill rotWithShape="1">
          <a:blip r:embed="rId3"/>
          <a:srcRect l="980" t="1328"/>
          <a:stretch/>
        </p:blipFill>
        <p:spPr>
          <a:xfrm>
            <a:off x="5495925" y="1400559"/>
            <a:ext cx="3336458" cy="4687858"/>
          </a:xfrm>
          <a:prstGeom prst="rect">
            <a:avLst/>
          </a:prstGeom>
          <a:ln>
            <a:solidFill>
              <a:schemeClr val="tx1">
                <a:lumMod val="65000"/>
                <a:lumOff val="35000"/>
              </a:schemeClr>
            </a:solidFill>
          </a:ln>
        </p:spPr>
      </p:pic>
    </p:spTree>
    <p:extLst>
      <p:ext uri="{BB962C8B-B14F-4D97-AF65-F5344CB8AC3E}">
        <p14:creationId xmlns:p14="http://schemas.microsoft.com/office/powerpoint/2010/main" val="53686887"/>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816390" y="768964"/>
            <a:ext cx="8018907" cy="4739759"/>
          </a:xfrm>
          <a:prstGeom prst="rect">
            <a:avLst/>
          </a:prstGeom>
          <a:noFill/>
        </p:spPr>
        <p:txBody>
          <a:bodyPr wrap="square" rtlCol="0">
            <a:spAutoFit/>
          </a:bodyPr>
          <a:lstStyle/>
          <a:p>
            <a:r>
              <a:rPr lang="de-DE" sz="2800" dirty="0">
                <a:solidFill>
                  <a:srgbClr val="C00000"/>
                </a:solidFill>
                <a:latin typeface="+mj-lt"/>
              </a:rPr>
              <a:t>Was können Sie vor Ort tun?</a:t>
            </a:r>
          </a:p>
          <a:p>
            <a:endParaRPr lang="de-DE" sz="2400" dirty="0"/>
          </a:p>
          <a:p>
            <a:pPr marL="285750" indent="-285750">
              <a:spcAft>
                <a:spcPts val="800"/>
              </a:spcAft>
              <a:buClr>
                <a:srgbClr val="C00000"/>
              </a:buClr>
              <a:buFont typeface="Arial" panose="020B0604020202020204" pitchFamily="34" charset="0"/>
              <a:buChar char="•"/>
            </a:pPr>
            <a:r>
              <a:rPr lang="de-DE" sz="2400" b="1" dirty="0"/>
              <a:t>Demenz offen ansprechen </a:t>
            </a:r>
            <a:r>
              <a:rPr lang="de-DE" sz="2400" dirty="0"/>
              <a:t>(Nachbarschaft, Verein, Kirchengemeinde, Verwaltung und Gemeinderat)</a:t>
            </a:r>
          </a:p>
          <a:p>
            <a:pPr marL="285750" indent="-285750">
              <a:spcAft>
                <a:spcPts val="1200"/>
              </a:spcAft>
              <a:buClr>
                <a:srgbClr val="C00000"/>
              </a:buClr>
              <a:buFont typeface="Arial" panose="020B0604020202020204" pitchFamily="34" charset="0"/>
              <a:buChar char="•"/>
            </a:pPr>
            <a:r>
              <a:rPr lang="de-DE" sz="2400" b="1" dirty="0"/>
              <a:t>Demenz vor Ort mitdenken </a:t>
            </a:r>
            <a:r>
              <a:rPr lang="de-DE" sz="2400" dirty="0"/>
              <a:t>(Verwaltung, Gemeinderat, Stadtteilentwicklung, Neu- und Umbauten)</a:t>
            </a:r>
          </a:p>
          <a:p>
            <a:pPr marL="285750" indent="-285750">
              <a:spcAft>
                <a:spcPts val="1200"/>
              </a:spcAft>
              <a:buClr>
                <a:srgbClr val="C00000"/>
              </a:buClr>
              <a:buFont typeface="Arial" panose="020B0604020202020204" pitchFamily="34" charset="0"/>
              <a:buChar char="•"/>
            </a:pPr>
            <a:r>
              <a:rPr lang="de-DE" sz="2400" b="1" dirty="0"/>
              <a:t>Rückzug entgegenwirken </a:t>
            </a:r>
            <a:r>
              <a:rPr lang="de-DE" sz="2400" dirty="0"/>
              <a:t>(z.B. Einladung, Hilfsangebote etc.)</a:t>
            </a:r>
          </a:p>
          <a:p>
            <a:pPr marL="285750" indent="-285750">
              <a:spcAft>
                <a:spcPts val="1200"/>
              </a:spcAft>
              <a:buClr>
                <a:srgbClr val="C00000"/>
              </a:buClr>
              <a:buFont typeface="Arial" panose="020B0604020202020204" pitchFamily="34" charset="0"/>
              <a:buChar char="•"/>
            </a:pPr>
            <a:r>
              <a:rPr lang="de-DE" sz="2400" b="1" dirty="0"/>
              <a:t>Angehörige und Betroffene </a:t>
            </a:r>
            <a:r>
              <a:rPr lang="de-DE" sz="2400" dirty="0"/>
              <a:t>bei der Planung </a:t>
            </a:r>
            <a:r>
              <a:rPr lang="de-DE" sz="2400" b="1" dirty="0"/>
              <a:t>einbeziehen</a:t>
            </a:r>
            <a:r>
              <a:rPr lang="de-DE" sz="2400" dirty="0"/>
              <a:t> (Feste, Gottesdienste, Kulturangebote, Sportangebote)</a:t>
            </a:r>
          </a:p>
          <a:p>
            <a:pPr marL="285750" indent="-285750">
              <a:spcAft>
                <a:spcPts val="400"/>
              </a:spcAft>
              <a:buClr>
                <a:srgbClr val="C00000"/>
              </a:buClr>
              <a:buFont typeface="Arial" panose="020B0604020202020204" pitchFamily="34" charset="0"/>
              <a:buChar char="•"/>
            </a:pPr>
            <a:r>
              <a:rPr lang="de-DE" sz="2400" dirty="0"/>
              <a:t>Bestehende </a:t>
            </a:r>
            <a:r>
              <a:rPr lang="de-DE" sz="2400" b="1" dirty="0"/>
              <a:t>Angebote öffnen und vernetzen</a:t>
            </a:r>
          </a:p>
          <a:p>
            <a:endParaRPr lang="de-DE" dirty="0"/>
          </a:p>
        </p:txBody>
      </p:sp>
      <p:sp>
        <p:nvSpPr>
          <p:cNvPr id="3" name="Textfeld 2"/>
          <p:cNvSpPr txBox="1"/>
          <p:nvPr/>
        </p:nvSpPr>
        <p:spPr>
          <a:xfrm>
            <a:off x="816390" y="5508723"/>
            <a:ext cx="7252369" cy="523220"/>
          </a:xfrm>
          <a:prstGeom prst="rect">
            <a:avLst/>
          </a:prstGeom>
          <a:noFill/>
        </p:spPr>
        <p:txBody>
          <a:bodyPr wrap="square" rtlCol="0">
            <a:spAutoFit/>
          </a:bodyPr>
          <a:lstStyle/>
          <a:p>
            <a:pPr lvl="0"/>
            <a:r>
              <a:rPr lang="de-DE" sz="2800" dirty="0">
                <a:solidFill>
                  <a:srgbClr val="C00000"/>
                </a:solidFill>
              </a:rPr>
              <a:t>Gemeinsam erreichen wir mehr im Kreis Calw!</a:t>
            </a:r>
          </a:p>
        </p:txBody>
      </p:sp>
    </p:spTree>
    <p:extLst>
      <p:ext uri="{BB962C8B-B14F-4D97-AF65-F5344CB8AC3E}">
        <p14:creationId xmlns:p14="http://schemas.microsoft.com/office/powerpoint/2010/main" val="325254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_DEMENZ_zusammen.leben.gestalten_Mediumver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1124" y="1019330"/>
            <a:ext cx="8562623" cy="4816475"/>
          </a:xfrm>
          <a:prstGeom prst="rect">
            <a:avLst/>
          </a:prstGeom>
        </p:spPr>
      </p:pic>
    </p:spTree>
    <p:extLst>
      <p:ext uri="{BB962C8B-B14F-4D97-AF65-F5344CB8AC3E}">
        <p14:creationId xmlns:p14="http://schemas.microsoft.com/office/powerpoint/2010/main" val="2212194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00113" y="1509311"/>
            <a:ext cx="6987965" cy="4985980"/>
          </a:xfrm>
          <a:prstGeom prst="rect">
            <a:avLst/>
          </a:prstGeom>
          <a:noFill/>
        </p:spPr>
        <p:txBody>
          <a:bodyPr wrap="square" rtlCol="0">
            <a:spAutoFit/>
          </a:bodyPr>
          <a:lstStyle/>
          <a:p>
            <a:r>
              <a:rPr lang="de-DE" sz="2000" b="1" dirty="0"/>
              <a:t>Beratungstelefon der</a:t>
            </a:r>
          </a:p>
          <a:p>
            <a:r>
              <a:rPr lang="de-DE" sz="2000" b="1" dirty="0"/>
              <a:t>Alzheimer Gesellschaft Baden-Württemberg e.V.</a:t>
            </a:r>
            <a:br>
              <a:rPr lang="de-DE" sz="2000" dirty="0"/>
            </a:br>
            <a:r>
              <a:rPr lang="de-DE" sz="2000" dirty="0"/>
              <a:t>0711 – 24 84 96-63</a:t>
            </a:r>
          </a:p>
          <a:p>
            <a:endParaRPr lang="de-DE" sz="2000" dirty="0"/>
          </a:p>
          <a:p>
            <a:r>
              <a:rPr lang="de-DE" sz="2000" b="1" dirty="0"/>
              <a:t>Beratung für Akteur*innen in Kommune und Quartier/</a:t>
            </a:r>
          </a:p>
          <a:p>
            <a:r>
              <a:rPr lang="de-DE" sz="2000" b="1" dirty="0"/>
              <a:t>Projekt </a:t>
            </a:r>
            <a:r>
              <a:rPr lang="de-DE" sz="2000" b="1" i="1" dirty="0"/>
              <a:t>Demenz im Quartier</a:t>
            </a:r>
            <a:br>
              <a:rPr lang="de-DE" sz="2000" i="1" dirty="0"/>
            </a:br>
            <a:r>
              <a:rPr lang="de-DE" sz="2000" dirty="0"/>
              <a:t>Saskia Gladis, Alzheimer Gesellschaft Baden-Württemberg e.V.</a:t>
            </a:r>
          </a:p>
          <a:p>
            <a:r>
              <a:rPr lang="de-DE" sz="2000" dirty="0"/>
              <a:t>0711 – 24 84 96-68</a:t>
            </a:r>
          </a:p>
          <a:p>
            <a:r>
              <a:rPr lang="de-DE" sz="2000" dirty="0"/>
              <a:t>saskia.gladis@alzheimer-bw.de</a:t>
            </a:r>
          </a:p>
          <a:p>
            <a:endParaRPr lang="de-DE" sz="2000" dirty="0"/>
          </a:p>
          <a:p>
            <a:endParaRPr lang="de-DE" sz="2000" dirty="0"/>
          </a:p>
          <a:p>
            <a:endParaRPr lang="de-DE" sz="2000" dirty="0"/>
          </a:p>
          <a:p>
            <a:r>
              <a:rPr lang="de-DE" sz="2000" b="1" dirty="0"/>
              <a:t>Sabine Fels</a:t>
            </a:r>
            <a:r>
              <a:rPr lang="de-DE" sz="2000" dirty="0"/>
              <a:t>, Alzheimer Gesellschaft Baden-Württemberg e.V.</a:t>
            </a:r>
          </a:p>
          <a:p>
            <a:r>
              <a:rPr lang="de-DE" sz="2000" dirty="0"/>
              <a:t>0711 – 24 84 96-78</a:t>
            </a:r>
          </a:p>
          <a:p>
            <a:r>
              <a:rPr lang="de-DE" sz="2000" dirty="0"/>
              <a:t>sabine.fels@alzheimer-bw.de</a:t>
            </a:r>
          </a:p>
          <a:p>
            <a:endParaRPr lang="de-DE" dirty="0"/>
          </a:p>
        </p:txBody>
      </p:sp>
    </p:spTree>
    <p:extLst>
      <p:ext uri="{BB962C8B-B14F-4D97-AF65-F5344CB8AC3E}">
        <p14:creationId xmlns:p14="http://schemas.microsoft.com/office/powerpoint/2010/main" val="4162127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809703" y="782751"/>
            <a:ext cx="7452828" cy="523220"/>
          </a:xfrm>
          <a:prstGeom prst="rect">
            <a:avLst/>
          </a:prstGeom>
          <a:noFill/>
        </p:spPr>
        <p:txBody>
          <a:bodyPr wrap="square" rtlCol="0">
            <a:spAutoFit/>
          </a:bodyPr>
          <a:lstStyle/>
          <a:p>
            <a:pPr defTabSz="342900">
              <a:defRPr/>
            </a:pPr>
            <a:r>
              <a:rPr lang="de-DE" sz="2800" dirty="0">
                <a:solidFill>
                  <a:srgbClr val="C00000"/>
                </a:solidFill>
                <a:latin typeface="+mj-lt"/>
              </a:rPr>
              <a:t>Woran denken Sie bei </a:t>
            </a:r>
            <a:r>
              <a:rPr lang="de-DE" sz="2800" b="1" dirty="0">
                <a:solidFill>
                  <a:srgbClr val="C00000"/>
                </a:solidFill>
                <a:latin typeface="+mj-lt"/>
              </a:rPr>
              <a:t>Demenz</a:t>
            </a:r>
            <a:r>
              <a:rPr lang="de-DE" sz="2800" dirty="0">
                <a:solidFill>
                  <a:srgbClr val="C00000"/>
                </a:solidFill>
                <a:latin typeface="+mj-lt"/>
              </a:rPr>
              <a:t>? </a:t>
            </a:r>
          </a:p>
        </p:txBody>
      </p:sp>
      <p:grpSp>
        <p:nvGrpSpPr>
          <p:cNvPr id="21" name="Gruppieren 20"/>
          <p:cNvGrpSpPr/>
          <p:nvPr/>
        </p:nvGrpSpPr>
        <p:grpSpPr>
          <a:xfrm>
            <a:off x="2295847" y="2115238"/>
            <a:ext cx="3683573" cy="4118247"/>
            <a:chOff x="2842351" y="1735022"/>
            <a:chExt cx="3961110" cy="4686026"/>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351" y="1735022"/>
              <a:ext cx="3859668" cy="3980627"/>
            </a:xfrm>
            <a:prstGeom prst="rect">
              <a:avLst/>
            </a:prstGeom>
          </p:spPr>
        </p:pic>
        <p:sp>
          <p:nvSpPr>
            <p:cNvPr id="20" name="Rechteck 19"/>
            <p:cNvSpPr/>
            <p:nvPr/>
          </p:nvSpPr>
          <p:spPr>
            <a:xfrm>
              <a:off x="3001086" y="5767905"/>
              <a:ext cx="3802375"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Nervenzellabbau</a:t>
              </a:r>
            </a:p>
          </p:txBody>
        </p:sp>
      </p:grpSp>
      <p:grpSp>
        <p:nvGrpSpPr>
          <p:cNvPr id="11" name="Gruppieren 10"/>
          <p:cNvGrpSpPr/>
          <p:nvPr/>
        </p:nvGrpSpPr>
        <p:grpSpPr>
          <a:xfrm rot="348895">
            <a:off x="1866026" y="1987157"/>
            <a:ext cx="5380046" cy="4282411"/>
            <a:chOff x="-2625781" y="2531069"/>
            <a:chExt cx="5380046" cy="4282411"/>
          </a:xfrm>
        </p:grpSpPr>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781" y="2531069"/>
              <a:ext cx="5380046" cy="3563408"/>
            </a:xfrm>
            <a:prstGeom prst="rect">
              <a:avLst/>
            </a:prstGeom>
          </p:spPr>
        </p:pic>
        <p:sp>
          <p:nvSpPr>
            <p:cNvPr id="19" name="Rechteck 18"/>
            <p:cNvSpPr/>
            <p:nvPr/>
          </p:nvSpPr>
          <p:spPr>
            <a:xfrm>
              <a:off x="-2136971" y="6160337"/>
              <a:ext cx="3802375"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Gedächtnisverlust</a:t>
              </a:r>
            </a:p>
          </p:txBody>
        </p:sp>
      </p:grpSp>
      <p:grpSp>
        <p:nvGrpSpPr>
          <p:cNvPr id="10" name="Gruppieren 9"/>
          <p:cNvGrpSpPr/>
          <p:nvPr/>
        </p:nvGrpSpPr>
        <p:grpSpPr>
          <a:xfrm>
            <a:off x="1382932" y="1879096"/>
            <a:ext cx="5657016" cy="4430498"/>
            <a:chOff x="-175746" y="677564"/>
            <a:chExt cx="5657016" cy="4430498"/>
          </a:xfrm>
        </p:grpSpPr>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2766">
              <a:off x="-175746" y="677564"/>
              <a:ext cx="5657016" cy="3750043"/>
            </a:xfrm>
            <a:prstGeom prst="rect">
              <a:avLst/>
            </a:prstGeom>
          </p:spPr>
        </p:pic>
        <p:sp>
          <p:nvSpPr>
            <p:cNvPr id="14" name="Rechteck 13"/>
            <p:cNvSpPr/>
            <p:nvPr/>
          </p:nvSpPr>
          <p:spPr>
            <a:xfrm rot="172766">
              <a:off x="287325" y="4430989"/>
              <a:ext cx="4924478" cy="677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Einsamkeit</a:t>
              </a:r>
            </a:p>
          </p:txBody>
        </p:sp>
      </p:grpSp>
      <p:grpSp>
        <p:nvGrpSpPr>
          <p:cNvPr id="8" name="Gruppieren 7"/>
          <p:cNvGrpSpPr/>
          <p:nvPr/>
        </p:nvGrpSpPr>
        <p:grpSpPr>
          <a:xfrm rot="21354300">
            <a:off x="2982338" y="1502170"/>
            <a:ext cx="4112005" cy="4724452"/>
            <a:chOff x="2458832" y="46718"/>
            <a:chExt cx="3962279" cy="4659245"/>
          </a:xfrm>
        </p:grpSpPr>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101" y="46718"/>
              <a:ext cx="3962010" cy="3997384"/>
            </a:xfrm>
            <a:prstGeom prst="rect">
              <a:avLst/>
            </a:prstGeom>
          </p:spPr>
        </p:pic>
        <p:sp>
          <p:nvSpPr>
            <p:cNvPr id="12" name="Rechteck 11"/>
            <p:cNvSpPr/>
            <p:nvPr/>
          </p:nvSpPr>
          <p:spPr>
            <a:xfrm>
              <a:off x="2458832" y="4052820"/>
              <a:ext cx="3802375"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Verzweiflung &amp; Depressivität </a:t>
              </a:r>
            </a:p>
          </p:txBody>
        </p:sp>
      </p:grpSp>
      <p:grpSp>
        <p:nvGrpSpPr>
          <p:cNvPr id="4" name="Gruppieren 3"/>
          <p:cNvGrpSpPr/>
          <p:nvPr/>
        </p:nvGrpSpPr>
        <p:grpSpPr>
          <a:xfrm>
            <a:off x="1703636" y="1882916"/>
            <a:ext cx="5777672" cy="4354524"/>
            <a:chOff x="-2068853" y="900268"/>
            <a:chExt cx="4812639" cy="3838139"/>
          </a:xfrm>
        </p:grpSpPr>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556224">
              <a:off x="-2068853" y="900268"/>
              <a:ext cx="4812639" cy="3208827"/>
            </a:xfrm>
            <a:prstGeom prst="rect">
              <a:avLst/>
            </a:prstGeom>
          </p:spPr>
        </p:pic>
        <p:sp>
          <p:nvSpPr>
            <p:cNvPr id="22" name="Rechteck 21"/>
            <p:cNvSpPr/>
            <p:nvPr/>
          </p:nvSpPr>
          <p:spPr>
            <a:xfrm>
              <a:off x="-1952760" y="4106782"/>
              <a:ext cx="4565503" cy="63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Teilnahmslosigkeit</a:t>
              </a:r>
            </a:p>
          </p:txBody>
        </p:sp>
      </p:grpSp>
      <p:grpSp>
        <p:nvGrpSpPr>
          <p:cNvPr id="25" name="Gruppieren 24"/>
          <p:cNvGrpSpPr/>
          <p:nvPr/>
        </p:nvGrpSpPr>
        <p:grpSpPr>
          <a:xfrm>
            <a:off x="2562013" y="1834890"/>
            <a:ext cx="5119258" cy="4378527"/>
            <a:chOff x="2545836" y="1906427"/>
            <a:chExt cx="4163537" cy="3609298"/>
          </a:xfrm>
        </p:grpSpPr>
        <p:pic>
          <p:nvPicPr>
            <p:cNvPr id="23" name="Grafik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5836" y="1906427"/>
              <a:ext cx="4163537" cy="2919731"/>
            </a:xfrm>
            <a:prstGeom prst="rect">
              <a:avLst/>
            </a:prstGeom>
          </p:spPr>
        </p:pic>
        <p:sp>
          <p:nvSpPr>
            <p:cNvPr id="24" name="Rechteck 23"/>
            <p:cNvSpPr/>
            <p:nvPr/>
          </p:nvSpPr>
          <p:spPr>
            <a:xfrm>
              <a:off x="2726416" y="4862582"/>
              <a:ext cx="3802375"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Hilflosigkeit</a:t>
              </a:r>
            </a:p>
          </p:txBody>
        </p:sp>
      </p:grpSp>
      <p:grpSp>
        <p:nvGrpSpPr>
          <p:cNvPr id="16" name="Gruppieren 15"/>
          <p:cNvGrpSpPr/>
          <p:nvPr/>
        </p:nvGrpSpPr>
        <p:grpSpPr>
          <a:xfrm>
            <a:off x="2392498" y="1248403"/>
            <a:ext cx="3727650" cy="5244103"/>
            <a:chOff x="2392498" y="1248403"/>
            <a:chExt cx="3727650" cy="5244103"/>
          </a:xfrm>
        </p:grpSpPr>
        <p:pic>
          <p:nvPicPr>
            <p:cNvPr id="15"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15385" y="1248403"/>
              <a:ext cx="2846681" cy="4722654"/>
            </a:xfrm>
            <a:prstGeom prst="rect">
              <a:avLst/>
            </a:prstGeom>
          </p:spPr>
        </p:pic>
        <p:sp>
          <p:nvSpPr>
            <p:cNvPr id="3" name="Rechteck 2"/>
            <p:cNvSpPr/>
            <p:nvPr/>
          </p:nvSpPr>
          <p:spPr>
            <a:xfrm>
              <a:off x="2392498" y="5872379"/>
              <a:ext cx="3727650" cy="620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Seltsame &amp; herausfordernde Verhaltensweisen </a:t>
              </a:r>
            </a:p>
          </p:txBody>
        </p:sp>
      </p:grpSp>
    </p:spTree>
    <p:extLst>
      <p:ext uri="{BB962C8B-B14F-4D97-AF65-F5344CB8AC3E}">
        <p14:creationId xmlns:p14="http://schemas.microsoft.com/office/powerpoint/2010/main" val="385037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814917" y="777936"/>
            <a:ext cx="7452828" cy="523220"/>
          </a:xfrm>
          <a:prstGeom prst="rect">
            <a:avLst/>
          </a:prstGeom>
          <a:noFill/>
        </p:spPr>
        <p:txBody>
          <a:bodyPr wrap="square" rtlCol="0">
            <a:spAutoFit/>
          </a:bodyPr>
          <a:lstStyle/>
          <a:p>
            <a:pPr defTabSz="342900">
              <a:defRPr/>
            </a:pPr>
            <a:r>
              <a:rPr lang="de-DE" sz="2800" dirty="0">
                <a:solidFill>
                  <a:srgbClr val="C00000"/>
                </a:solidFill>
                <a:latin typeface="+mj-lt"/>
              </a:rPr>
              <a:t>Denken Sie bei </a:t>
            </a:r>
            <a:r>
              <a:rPr lang="de-DE" sz="2800" b="1" dirty="0">
                <a:solidFill>
                  <a:srgbClr val="C00000"/>
                </a:solidFill>
                <a:latin typeface="+mj-lt"/>
              </a:rPr>
              <a:t>Demenz </a:t>
            </a:r>
            <a:r>
              <a:rPr lang="de-DE" sz="2800" dirty="0">
                <a:solidFill>
                  <a:srgbClr val="C00000"/>
                </a:solidFill>
                <a:latin typeface="+mj-lt"/>
              </a:rPr>
              <a:t>auch daran? </a:t>
            </a:r>
          </a:p>
        </p:txBody>
      </p:sp>
      <p:grpSp>
        <p:nvGrpSpPr>
          <p:cNvPr id="4" name="Gruppieren 3"/>
          <p:cNvGrpSpPr/>
          <p:nvPr/>
        </p:nvGrpSpPr>
        <p:grpSpPr>
          <a:xfrm>
            <a:off x="2731818" y="2517811"/>
            <a:ext cx="5068623" cy="3841362"/>
            <a:chOff x="3155049" y="2794797"/>
            <a:chExt cx="4707173" cy="363272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5049" y="2794797"/>
              <a:ext cx="4707173" cy="3132216"/>
            </a:xfrm>
            <a:prstGeom prst="rect">
              <a:avLst/>
            </a:prstGeom>
          </p:spPr>
        </p:pic>
        <p:sp>
          <p:nvSpPr>
            <p:cNvPr id="12" name="Rechteck 11"/>
            <p:cNvSpPr/>
            <p:nvPr/>
          </p:nvSpPr>
          <p:spPr>
            <a:xfrm>
              <a:off x="3408348" y="5920091"/>
              <a:ext cx="4330736" cy="5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Den Moment genießen </a:t>
              </a:r>
            </a:p>
          </p:txBody>
        </p:sp>
      </p:grpSp>
      <p:grpSp>
        <p:nvGrpSpPr>
          <p:cNvPr id="7" name="Gruppieren 6"/>
          <p:cNvGrpSpPr/>
          <p:nvPr/>
        </p:nvGrpSpPr>
        <p:grpSpPr>
          <a:xfrm rot="274543">
            <a:off x="2447545" y="2394878"/>
            <a:ext cx="5444162" cy="4096503"/>
            <a:chOff x="3010514" y="2123302"/>
            <a:chExt cx="5036286" cy="3861488"/>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514" y="2123302"/>
              <a:ext cx="5036286" cy="3357523"/>
            </a:xfrm>
            <a:prstGeom prst="rect">
              <a:avLst/>
            </a:prstGeom>
          </p:spPr>
        </p:pic>
        <p:sp>
          <p:nvSpPr>
            <p:cNvPr id="19" name="Rechteck 18"/>
            <p:cNvSpPr/>
            <p:nvPr/>
          </p:nvSpPr>
          <p:spPr>
            <a:xfrm>
              <a:off x="3301793" y="5477364"/>
              <a:ext cx="4330736" cy="5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Freude empfinden</a:t>
              </a:r>
            </a:p>
          </p:txBody>
        </p:sp>
      </p:grpSp>
      <p:grpSp>
        <p:nvGrpSpPr>
          <p:cNvPr id="8" name="Gruppieren 7"/>
          <p:cNvGrpSpPr/>
          <p:nvPr/>
        </p:nvGrpSpPr>
        <p:grpSpPr>
          <a:xfrm>
            <a:off x="3024136" y="1773388"/>
            <a:ext cx="3836625" cy="4816523"/>
            <a:chOff x="3599781" y="1794119"/>
            <a:chExt cx="3599645" cy="4596046"/>
          </a:xfrm>
        </p:grpSpPr>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0524" y="1794119"/>
              <a:ext cx="2778160" cy="4167240"/>
            </a:xfrm>
            <a:prstGeom prst="rect">
              <a:avLst/>
            </a:prstGeom>
          </p:spPr>
        </p:pic>
        <p:sp>
          <p:nvSpPr>
            <p:cNvPr id="21" name="Rechteck 20"/>
            <p:cNvSpPr/>
            <p:nvPr/>
          </p:nvSpPr>
          <p:spPr>
            <a:xfrm>
              <a:off x="3599781" y="5882739"/>
              <a:ext cx="3599645" cy="5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Die kleinen Dinge schätzen </a:t>
              </a:r>
            </a:p>
          </p:txBody>
        </p:sp>
      </p:grpSp>
      <p:grpSp>
        <p:nvGrpSpPr>
          <p:cNvPr id="9" name="Gruppieren 8"/>
          <p:cNvGrpSpPr/>
          <p:nvPr/>
        </p:nvGrpSpPr>
        <p:grpSpPr>
          <a:xfrm rot="21271421">
            <a:off x="3023435" y="1934560"/>
            <a:ext cx="3599645" cy="4641040"/>
            <a:chOff x="3599781" y="1794119"/>
            <a:chExt cx="3599645" cy="4641040"/>
          </a:xfrm>
        </p:grpSpPr>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8097" y="1794119"/>
              <a:ext cx="3163445" cy="4142606"/>
            </a:xfrm>
            <a:prstGeom prst="rect">
              <a:avLst/>
            </a:prstGeom>
          </p:spPr>
        </p:pic>
        <p:sp>
          <p:nvSpPr>
            <p:cNvPr id="22" name="Rechteck 21"/>
            <p:cNvSpPr/>
            <p:nvPr/>
          </p:nvSpPr>
          <p:spPr>
            <a:xfrm>
              <a:off x="3599781" y="5927733"/>
              <a:ext cx="3599645" cy="5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Autonomie bewahren</a:t>
              </a:r>
            </a:p>
          </p:txBody>
        </p:sp>
      </p:grpSp>
      <p:grpSp>
        <p:nvGrpSpPr>
          <p:cNvPr id="10" name="Gruppieren 9"/>
          <p:cNvGrpSpPr/>
          <p:nvPr/>
        </p:nvGrpSpPr>
        <p:grpSpPr>
          <a:xfrm>
            <a:off x="2016244" y="2342171"/>
            <a:ext cx="5665174" cy="4193534"/>
            <a:chOff x="2002674" y="2283623"/>
            <a:chExt cx="5665174" cy="4193534"/>
          </a:xfrm>
        </p:grpSpPr>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2674" y="2283623"/>
              <a:ext cx="5665174" cy="3766737"/>
            </a:xfrm>
            <a:prstGeom prst="rect">
              <a:avLst/>
            </a:prstGeom>
          </p:spPr>
        </p:pic>
        <p:sp>
          <p:nvSpPr>
            <p:cNvPr id="23" name="Rechteck 22"/>
            <p:cNvSpPr/>
            <p:nvPr/>
          </p:nvSpPr>
          <p:spPr>
            <a:xfrm>
              <a:off x="3141616" y="5969731"/>
              <a:ext cx="3599645" cy="5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Gemeinsam Quatsch machen </a:t>
              </a:r>
            </a:p>
          </p:txBody>
        </p:sp>
      </p:grpSp>
      <p:grpSp>
        <p:nvGrpSpPr>
          <p:cNvPr id="11" name="Gruppieren 10"/>
          <p:cNvGrpSpPr/>
          <p:nvPr/>
        </p:nvGrpSpPr>
        <p:grpSpPr>
          <a:xfrm rot="21392554">
            <a:off x="2169531" y="2835506"/>
            <a:ext cx="5490111" cy="3623660"/>
            <a:chOff x="-1885705" y="1082072"/>
            <a:chExt cx="4576001" cy="3046601"/>
          </a:xfrm>
        </p:grpSpPr>
        <p:pic>
          <p:nvPicPr>
            <p:cNvPr id="18" name="Grafik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5705" y="1082072"/>
              <a:ext cx="4576001" cy="3045901"/>
            </a:xfrm>
            <a:prstGeom prst="rect">
              <a:avLst/>
            </a:prstGeom>
          </p:spPr>
        </p:pic>
        <p:sp>
          <p:nvSpPr>
            <p:cNvPr id="24" name="Rechteck 23"/>
            <p:cNvSpPr/>
            <p:nvPr/>
          </p:nvSpPr>
          <p:spPr>
            <a:xfrm>
              <a:off x="-1450306" y="3621247"/>
              <a:ext cx="3599645" cy="5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Aktiv bleiben </a:t>
              </a:r>
            </a:p>
          </p:txBody>
        </p:sp>
      </p:grpSp>
      <p:grpSp>
        <p:nvGrpSpPr>
          <p:cNvPr id="13" name="Gruppieren 12"/>
          <p:cNvGrpSpPr/>
          <p:nvPr/>
        </p:nvGrpSpPr>
        <p:grpSpPr>
          <a:xfrm>
            <a:off x="2346714" y="2798795"/>
            <a:ext cx="5111313" cy="3736910"/>
            <a:chOff x="-2170799" y="1635782"/>
            <a:chExt cx="4596414" cy="3518564"/>
          </a:xfrm>
        </p:grpSpPr>
        <p:pic>
          <p:nvPicPr>
            <p:cNvPr id="20" name="Grafik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0799" y="1635782"/>
              <a:ext cx="4596414" cy="3052842"/>
            </a:xfrm>
            <a:prstGeom prst="rect">
              <a:avLst/>
            </a:prstGeom>
          </p:spPr>
        </p:pic>
        <p:sp>
          <p:nvSpPr>
            <p:cNvPr id="25" name="Rechteck 24"/>
            <p:cNvSpPr/>
            <p:nvPr/>
          </p:nvSpPr>
          <p:spPr>
            <a:xfrm>
              <a:off x="-2036713" y="4646920"/>
              <a:ext cx="3599645" cy="5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An Gewohntem festhalten </a:t>
              </a:r>
            </a:p>
            <a:p>
              <a:pPr algn="ctr"/>
              <a:r>
                <a:rPr lang="de-DE" sz="2000" b="1" dirty="0">
                  <a:solidFill>
                    <a:schemeClr val="tx1">
                      <a:lumMod val="50000"/>
                      <a:lumOff val="50000"/>
                    </a:schemeClr>
                  </a:solidFill>
                </a:rPr>
                <a:t>&amp; Neues ausprobieren</a:t>
              </a:r>
            </a:p>
          </p:txBody>
        </p:sp>
      </p:grpSp>
      <p:grpSp>
        <p:nvGrpSpPr>
          <p:cNvPr id="14" name="Gruppieren 13"/>
          <p:cNvGrpSpPr/>
          <p:nvPr/>
        </p:nvGrpSpPr>
        <p:grpSpPr>
          <a:xfrm>
            <a:off x="1820609" y="2130036"/>
            <a:ext cx="5943253" cy="4442779"/>
            <a:chOff x="1820609" y="2130036"/>
            <a:chExt cx="5943253" cy="4442779"/>
          </a:xfrm>
        </p:grpSpPr>
        <p:sp>
          <p:nvSpPr>
            <p:cNvPr id="26" name="Rechteck 25"/>
            <p:cNvSpPr/>
            <p:nvPr/>
          </p:nvSpPr>
          <p:spPr>
            <a:xfrm>
              <a:off x="3049334" y="5859709"/>
              <a:ext cx="3822671" cy="71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lumMod val="50000"/>
                      <a:lumOff val="50000"/>
                    </a:schemeClr>
                  </a:solidFill>
                </a:rPr>
                <a:t>Mutig sein</a:t>
              </a:r>
            </a:p>
          </p:txBody>
        </p:sp>
        <p:pic>
          <p:nvPicPr>
            <p:cNvPr id="30" name="Grafik 29"/>
            <p:cNvPicPr>
              <a:picLocks noChangeAspect="1"/>
            </p:cNvPicPr>
            <p:nvPr/>
          </p:nvPicPr>
          <p:blipFill rotWithShape="1">
            <a:blip r:embed="rId10"/>
            <a:srcRect l="7284" b="2093"/>
            <a:stretch/>
          </p:blipFill>
          <p:spPr>
            <a:xfrm>
              <a:off x="1820609" y="2130036"/>
              <a:ext cx="5943253" cy="3742354"/>
            </a:xfrm>
            <a:prstGeom prst="rect">
              <a:avLst/>
            </a:prstGeom>
          </p:spPr>
        </p:pic>
      </p:grpSp>
    </p:spTree>
    <p:extLst>
      <p:ext uri="{BB962C8B-B14F-4D97-AF65-F5344CB8AC3E}">
        <p14:creationId xmlns:p14="http://schemas.microsoft.com/office/powerpoint/2010/main" val="106132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duotone>
              <a:schemeClr val="accent3">
                <a:shade val="45000"/>
                <a:satMod val="135000"/>
              </a:schemeClr>
              <a:prstClr val="white"/>
            </a:duotone>
          </a:blip>
          <a:srcRect r="12468" b="7727"/>
          <a:stretch/>
        </p:blipFill>
        <p:spPr>
          <a:xfrm>
            <a:off x="569361" y="870550"/>
            <a:ext cx="4969398" cy="5139725"/>
          </a:xfrm>
          <a:prstGeom prst="rect">
            <a:avLst/>
          </a:prstGeom>
          <a:solidFill>
            <a:srgbClr val="FF0000"/>
          </a:solidFill>
        </p:spPr>
      </p:pic>
      <p:sp>
        <p:nvSpPr>
          <p:cNvPr id="4" name="Textfeld 3"/>
          <p:cNvSpPr txBox="1"/>
          <p:nvPr/>
        </p:nvSpPr>
        <p:spPr>
          <a:xfrm>
            <a:off x="4192385" y="2214783"/>
            <a:ext cx="3585523" cy="2369880"/>
          </a:xfrm>
          <a:prstGeom prst="rect">
            <a:avLst/>
          </a:prstGeom>
          <a:solidFill>
            <a:schemeClr val="accent3">
              <a:lumMod val="20000"/>
              <a:lumOff val="80000"/>
            </a:schemeClr>
          </a:solidFill>
          <a:ln>
            <a:solidFill>
              <a:schemeClr val="bg1">
                <a:lumMod val="65000"/>
              </a:schemeClr>
            </a:solidFill>
          </a:ln>
          <a:effectLst>
            <a:outerShdw blurRad="50800" dist="38100" dir="2700000" algn="tl" rotWithShape="0">
              <a:prstClr val="black">
                <a:alpha val="40000"/>
              </a:prstClr>
            </a:outerShdw>
          </a:effectLst>
        </p:spPr>
        <p:txBody>
          <a:bodyPr wrap="square" rtlCol="0">
            <a:spAutoFit/>
          </a:bodyPr>
          <a:lstStyle/>
          <a:p>
            <a:r>
              <a:rPr lang="de-DE" sz="2800" dirty="0">
                <a:solidFill>
                  <a:srgbClr val="C00000"/>
                </a:solidFill>
                <a:latin typeface="+mj-lt"/>
              </a:rPr>
              <a:t>Landkreis Calw</a:t>
            </a:r>
          </a:p>
          <a:p>
            <a:endParaRPr lang="de-DE" sz="2000" dirty="0"/>
          </a:p>
          <a:p>
            <a:r>
              <a:rPr lang="de-DE" sz="2200" b="1" dirty="0"/>
              <a:t>Menschen über 65</a:t>
            </a:r>
            <a:r>
              <a:rPr lang="de-DE" sz="2200" dirty="0"/>
              <a:t>:</a:t>
            </a:r>
          </a:p>
          <a:p>
            <a:r>
              <a:rPr lang="de-DE" sz="2200" dirty="0"/>
              <a:t>35.000</a:t>
            </a:r>
          </a:p>
          <a:p>
            <a:endParaRPr lang="de-DE" sz="1200" dirty="0"/>
          </a:p>
          <a:p>
            <a:r>
              <a:rPr lang="de-DE" sz="2200" b="1" dirty="0"/>
              <a:t>Menschen mit Demenz</a:t>
            </a:r>
            <a:r>
              <a:rPr lang="de-DE" sz="2200" dirty="0"/>
              <a:t>:</a:t>
            </a:r>
          </a:p>
          <a:p>
            <a:r>
              <a:rPr lang="de-DE" sz="2200" dirty="0"/>
              <a:t>etwa 3.000 (= 8,5 % von Ü65)</a:t>
            </a:r>
            <a:endParaRPr lang="de-DE" dirty="0"/>
          </a:p>
        </p:txBody>
      </p:sp>
    </p:spTree>
    <p:extLst>
      <p:ext uri="{BB962C8B-B14F-4D97-AF65-F5344CB8AC3E}">
        <p14:creationId xmlns:p14="http://schemas.microsoft.com/office/powerpoint/2010/main" val="4270783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duotone>
              <a:schemeClr val="accent3">
                <a:shade val="45000"/>
                <a:satMod val="135000"/>
              </a:schemeClr>
              <a:prstClr val="white"/>
            </a:duotone>
          </a:blip>
          <a:srcRect r="12468" b="7727"/>
          <a:stretch/>
        </p:blipFill>
        <p:spPr>
          <a:xfrm>
            <a:off x="569361" y="870550"/>
            <a:ext cx="4969398" cy="5139725"/>
          </a:xfrm>
          <a:prstGeom prst="rect">
            <a:avLst/>
          </a:prstGeom>
          <a:solidFill>
            <a:srgbClr val="FF0000"/>
          </a:solidFill>
        </p:spPr>
      </p:pic>
      <p:sp>
        <p:nvSpPr>
          <p:cNvPr id="4" name="Textfeld 3"/>
          <p:cNvSpPr txBox="1"/>
          <p:nvPr/>
        </p:nvSpPr>
        <p:spPr>
          <a:xfrm>
            <a:off x="900113" y="2624804"/>
            <a:ext cx="7948612" cy="1631216"/>
          </a:xfrm>
          <a:prstGeom prst="rect">
            <a:avLst/>
          </a:prstGeom>
          <a:solidFill>
            <a:schemeClr val="accent3">
              <a:lumMod val="20000"/>
              <a:lumOff val="80000"/>
            </a:schemeClr>
          </a:solidFill>
          <a:ln>
            <a:solidFill>
              <a:schemeClr val="tx1">
                <a:lumMod val="50000"/>
                <a:lumOff val="50000"/>
              </a:schemeClr>
            </a:solidFill>
          </a:ln>
        </p:spPr>
        <p:txBody>
          <a:bodyPr wrap="square" rtlCol="0">
            <a:spAutoFit/>
          </a:bodyPr>
          <a:lstStyle/>
          <a:p>
            <a:r>
              <a:rPr lang="de-DE" sz="3200" dirty="0"/>
              <a:t>Wie können wir dazu beitragen, dass</a:t>
            </a:r>
          </a:p>
          <a:p>
            <a:r>
              <a:rPr lang="de-DE" sz="3600" dirty="0">
                <a:solidFill>
                  <a:srgbClr val="C00000"/>
                </a:solidFill>
                <a:latin typeface="+mj-lt"/>
              </a:rPr>
              <a:t>Menschen mit Demenz im Kreis Calw </a:t>
            </a:r>
          </a:p>
          <a:p>
            <a:r>
              <a:rPr lang="de-DE" sz="3200" dirty="0"/>
              <a:t>möglichst lange am Leben vor Ort teilnehmen?</a:t>
            </a:r>
          </a:p>
        </p:txBody>
      </p:sp>
      <p:sp>
        <p:nvSpPr>
          <p:cNvPr id="5" name="Textfeld 4"/>
          <p:cNvSpPr txBox="1"/>
          <p:nvPr/>
        </p:nvSpPr>
        <p:spPr>
          <a:xfrm>
            <a:off x="900113" y="4440615"/>
            <a:ext cx="7948612" cy="1569660"/>
          </a:xfrm>
          <a:prstGeom prst="rect">
            <a:avLst/>
          </a:prstGeom>
          <a:solidFill>
            <a:schemeClr val="bg1"/>
          </a:solidFill>
          <a:ln>
            <a:solidFill>
              <a:schemeClr val="tx1">
                <a:lumMod val="50000"/>
                <a:lumOff val="50000"/>
              </a:schemeClr>
            </a:solidFill>
          </a:ln>
        </p:spPr>
        <p:txBody>
          <a:bodyPr wrap="square" rtlCol="0">
            <a:spAutoFit/>
          </a:bodyPr>
          <a:lstStyle/>
          <a:p>
            <a:pPr marL="457200" indent="-457200" algn="ctr">
              <a:buFont typeface="Wingdings" panose="05000000000000000000" pitchFamily="2" charset="2"/>
              <a:buChar char="Ø"/>
            </a:pPr>
            <a:r>
              <a:rPr lang="de-DE" sz="3200" dirty="0">
                <a:solidFill>
                  <a:srgbClr val="C00000"/>
                </a:solidFill>
                <a:sym typeface="Wingdings" panose="05000000000000000000" pitchFamily="2" charset="2"/>
              </a:rPr>
              <a:t> </a:t>
            </a:r>
            <a:r>
              <a:rPr lang="de-DE" sz="3200" dirty="0">
                <a:solidFill>
                  <a:srgbClr val="C00000"/>
                </a:solidFill>
              </a:rPr>
              <a:t>Sensibler werden</a:t>
            </a:r>
          </a:p>
          <a:p>
            <a:pPr marL="457200" indent="-457200" algn="ctr">
              <a:buFont typeface="Wingdings" panose="05000000000000000000" pitchFamily="2" charset="2"/>
              <a:buChar char="Ø"/>
            </a:pPr>
            <a:r>
              <a:rPr lang="de-DE" sz="3200" dirty="0">
                <a:solidFill>
                  <a:srgbClr val="C00000"/>
                </a:solidFill>
              </a:rPr>
              <a:t>Mehr über Demenz erfahren</a:t>
            </a:r>
          </a:p>
          <a:p>
            <a:pPr marL="457200" indent="-457200" algn="ctr">
              <a:buFont typeface="Wingdings" panose="05000000000000000000" pitchFamily="2" charset="2"/>
              <a:buChar char="Ø"/>
            </a:pPr>
            <a:r>
              <a:rPr lang="de-DE" sz="3200" dirty="0">
                <a:solidFill>
                  <a:srgbClr val="C00000"/>
                </a:solidFill>
              </a:rPr>
              <a:t>Haltung und Verhalten verändern</a:t>
            </a:r>
          </a:p>
        </p:txBody>
      </p:sp>
    </p:spTree>
    <p:extLst>
      <p:ext uri="{BB962C8B-B14F-4D97-AF65-F5344CB8AC3E}">
        <p14:creationId xmlns:p14="http://schemas.microsoft.com/office/powerpoint/2010/main" val="34884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81357" y="780848"/>
            <a:ext cx="7452828" cy="523220"/>
          </a:xfrm>
          <a:prstGeom prst="rect">
            <a:avLst/>
          </a:prstGeom>
          <a:noFill/>
        </p:spPr>
        <p:txBody>
          <a:bodyPr wrap="square" rtlCol="0">
            <a:spAutoFit/>
          </a:bodyPr>
          <a:lstStyle/>
          <a:p>
            <a:pPr marL="457200" indent="-457200" defTabSz="342900">
              <a:buFont typeface="Wingdings" panose="05000000000000000000" pitchFamily="2" charset="2"/>
              <a:buChar char="Ø"/>
              <a:defRPr/>
            </a:pPr>
            <a:r>
              <a:rPr lang="de-DE" sz="2800" dirty="0">
                <a:solidFill>
                  <a:srgbClr val="C00000"/>
                </a:solidFill>
                <a:latin typeface="+mj-lt"/>
              </a:rPr>
              <a:t>Sensibler werden</a:t>
            </a:r>
          </a:p>
        </p:txBody>
      </p:sp>
      <p:grpSp>
        <p:nvGrpSpPr>
          <p:cNvPr id="12" name="Gruppieren 11"/>
          <p:cNvGrpSpPr/>
          <p:nvPr/>
        </p:nvGrpSpPr>
        <p:grpSpPr>
          <a:xfrm>
            <a:off x="4771408" y="1337119"/>
            <a:ext cx="3620601" cy="4002874"/>
            <a:chOff x="4751873" y="1359704"/>
            <a:chExt cx="3620601" cy="4002874"/>
          </a:xfrm>
        </p:grpSpPr>
        <p:pic>
          <p:nvPicPr>
            <p:cNvPr id="6" name="Grafik 5"/>
            <p:cNvPicPr>
              <a:picLocks noChangeAspect="1"/>
            </p:cNvPicPr>
            <p:nvPr/>
          </p:nvPicPr>
          <p:blipFill rotWithShape="1">
            <a:blip r:embed="rId3"/>
            <a:srcRect l="362" t="-76" r="21494"/>
            <a:stretch/>
          </p:blipFill>
          <p:spPr>
            <a:xfrm rot="5400000">
              <a:off x="4560737" y="1550840"/>
              <a:ext cx="4002874" cy="3620601"/>
            </a:xfrm>
            <a:prstGeom prst="rect">
              <a:avLst/>
            </a:prstGeom>
            <a:ln>
              <a:solidFill>
                <a:schemeClr val="tx1">
                  <a:lumMod val="50000"/>
                  <a:lumOff val="50000"/>
                </a:schemeClr>
              </a:solidFill>
            </a:ln>
          </p:spPr>
        </p:pic>
        <p:sp>
          <p:nvSpPr>
            <p:cNvPr id="11" name="Rechteck 10"/>
            <p:cNvSpPr/>
            <p:nvPr/>
          </p:nvSpPr>
          <p:spPr>
            <a:xfrm>
              <a:off x="7600950" y="5086350"/>
              <a:ext cx="476250" cy="276228"/>
            </a:xfrm>
            <a:prstGeom prst="rect">
              <a:avLst/>
            </a:prstGeom>
            <a:solidFill>
              <a:srgbClr val="E30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 name="Gruppieren 15"/>
          <p:cNvGrpSpPr/>
          <p:nvPr/>
        </p:nvGrpSpPr>
        <p:grpSpPr>
          <a:xfrm>
            <a:off x="859323" y="1504134"/>
            <a:ext cx="3586162" cy="4012071"/>
            <a:chOff x="506898" y="1075509"/>
            <a:chExt cx="3586162" cy="4012071"/>
          </a:xfrm>
        </p:grpSpPr>
        <p:pic>
          <p:nvPicPr>
            <p:cNvPr id="4" name="Grafik 3"/>
            <p:cNvPicPr>
              <a:picLocks noChangeAspect="1"/>
            </p:cNvPicPr>
            <p:nvPr/>
          </p:nvPicPr>
          <p:blipFill rotWithShape="1">
            <a:blip r:embed="rId4"/>
            <a:srcRect l="817" t="1551" r="21695" b="410"/>
            <a:stretch/>
          </p:blipFill>
          <p:spPr>
            <a:xfrm rot="5400000">
              <a:off x="298460" y="1283947"/>
              <a:ext cx="4003038" cy="3586162"/>
            </a:xfrm>
            <a:prstGeom prst="rect">
              <a:avLst/>
            </a:prstGeom>
            <a:ln>
              <a:solidFill>
                <a:schemeClr val="tx1">
                  <a:lumMod val="50000"/>
                  <a:lumOff val="50000"/>
                </a:schemeClr>
              </a:solidFill>
            </a:ln>
          </p:spPr>
        </p:pic>
        <p:sp>
          <p:nvSpPr>
            <p:cNvPr id="15" name="Rechteck 14"/>
            <p:cNvSpPr/>
            <p:nvPr/>
          </p:nvSpPr>
          <p:spPr>
            <a:xfrm>
              <a:off x="3315096" y="4830405"/>
              <a:ext cx="516602" cy="257175"/>
            </a:xfrm>
            <a:prstGeom prst="rect">
              <a:avLst/>
            </a:prstGeom>
            <a:solidFill>
              <a:srgbClr val="E30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p:cNvGrpSpPr/>
          <p:nvPr/>
        </p:nvGrpSpPr>
        <p:grpSpPr>
          <a:xfrm>
            <a:off x="2683846" y="2518221"/>
            <a:ext cx="3595945" cy="4025458"/>
            <a:chOff x="2621626" y="2537271"/>
            <a:chExt cx="3595945" cy="4025458"/>
          </a:xfrm>
        </p:grpSpPr>
        <p:pic>
          <p:nvPicPr>
            <p:cNvPr id="5" name="Grafik 4"/>
            <p:cNvPicPr>
              <a:picLocks noChangeAspect="1"/>
            </p:cNvPicPr>
            <p:nvPr/>
          </p:nvPicPr>
          <p:blipFill rotWithShape="1">
            <a:blip r:embed="rId5"/>
            <a:srcRect l="425" t="1190" r="21389"/>
            <a:stretch/>
          </p:blipFill>
          <p:spPr>
            <a:xfrm rot="5400000">
              <a:off x="2406870" y="2752027"/>
              <a:ext cx="4025458" cy="3595945"/>
            </a:xfrm>
            <a:prstGeom prst="rect">
              <a:avLst/>
            </a:prstGeom>
            <a:ln>
              <a:solidFill>
                <a:schemeClr val="tx1">
                  <a:lumMod val="50000"/>
                  <a:lumOff val="50000"/>
                </a:schemeClr>
              </a:solidFill>
            </a:ln>
          </p:spPr>
        </p:pic>
        <p:sp>
          <p:nvSpPr>
            <p:cNvPr id="13" name="Rechteck 12"/>
            <p:cNvSpPr/>
            <p:nvPr/>
          </p:nvSpPr>
          <p:spPr>
            <a:xfrm>
              <a:off x="5467350" y="6315075"/>
              <a:ext cx="485775" cy="247654"/>
            </a:xfrm>
            <a:prstGeom prst="rect">
              <a:avLst/>
            </a:prstGeom>
            <a:solidFill>
              <a:srgbClr val="E30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4546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00113" y="804785"/>
            <a:ext cx="7452828" cy="954107"/>
          </a:xfrm>
          <a:prstGeom prst="rect">
            <a:avLst/>
          </a:prstGeom>
          <a:noFill/>
        </p:spPr>
        <p:txBody>
          <a:bodyPr wrap="square" rtlCol="0">
            <a:spAutoFit/>
          </a:bodyPr>
          <a:lstStyle/>
          <a:p>
            <a:pPr marL="457200" indent="-457200" defTabSz="342900">
              <a:buFont typeface="Wingdings" panose="05000000000000000000" pitchFamily="2" charset="2"/>
              <a:buChar char="Ø"/>
              <a:defRPr/>
            </a:pPr>
            <a:r>
              <a:rPr lang="de-DE" sz="2800" dirty="0">
                <a:solidFill>
                  <a:srgbClr val="C00000"/>
                </a:solidFill>
                <a:latin typeface="+mj-lt"/>
              </a:rPr>
              <a:t>Mehr über Demenz erfahren</a:t>
            </a:r>
            <a:br>
              <a:rPr lang="de-DE" sz="2800" dirty="0">
                <a:solidFill>
                  <a:srgbClr val="C00000"/>
                </a:solidFill>
                <a:latin typeface="+mj-lt"/>
              </a:rPr>
            </a:br>
            <a:r>
              <a:rPr lang="de-DE" sz="2800" dirty="0">
                <a:solidFill>
                  <a:srgbClr val="C00000"/>
                </a:solidFill>
                <a:latin typeface="+mj-lt"/>
              </a:rPr>
              <a:t>Vor Ort über Demenz informieren</a:t>
            </a:r>
          </a:p>
        </p:txBody>
      </p:sp>
      <p:sp>
        <p:nvSpPr>
          <p:cNvPr id="3" name="Textfeld 2"/>
          <p:cNvSpPr txBox="1"/>
          <p:nvPr/>
        </p:nvSpPr>
        <p:spPr>
          <a:xfrm>
            <a:off x="1014550" y="1967556"/>
            <a:ext cx="7462700" cy="390876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de-DE" sz="2400" dirty="0"/>
              <a:t>Infoveranstaltungen / Infotische / Vortragsreihe</a:t>
            </a:r>
            <a:br>
              <a:rPr lang="de-DE" sz="2400" dirty="0"/>
            </a:br>
            <a:r>
              <a:rPr lang="de-DE" sz="2400" dirty="0"/>
              <a:t>Welt-Alzheimertag</a:t>
            </a:r>
          </a:p>
          <a:p>
            <a:pPr marL="342900" indent="-342900">
              <a:spcBef>
                <a:spcPts val="600"/>
              </a:spcBef>
              <a:spcAft>
                <a:spcPts val="600"/>
              </a:spcAft>
              <a:buFont typeface="Arial" panose="020B0604020202020204" pitchFamily="34" charset="0"/>
              <a:buChar char="•"/>
            </a:pPr>
            <a:r>
              <a:rPr lang="de-DE" sz="2400" dirty="0"/>
              <a:t>Demenz Partner-Schulung</a:t>
            </a:r>
          </a:p>
          <a:p>
            <a:pPr marL="342900" indent="-342900">
              <a:lnSpc>
                <a:spcPct val="150000"/>
              </a:lnSpc>
              <a:buFont typeface="Arial" panose="020B0604020202020204" pitchFamily="34" charset="0"/>
              <a:buChar char="•"/>
            </a:pPr>
            <a:r>
              <a:rPr lang="de-DE" sz="2400" dirty="0"/>
              <a:t>Regionaler Senioren-Wegweiser</a:t>
            </a:r>
          </a:p>
          <a:p>
            <a:pPr marL="342900" indent="-342900">
              <a:lnSpc>
                <a:spcPct val="150000"/>
              </a:lnSpc>
              <a:buFont typeface="Arial" panose="020B0604020202020204" pitchFamily="34" charset="0"/>
              <a:buChar char="•"/>
            </a:pPr>
            <a:r>
              <a:rPr lang="de-DE" sz="2400" dirty="0"/>
              <a:t>Mitteilungsblätter (Kurztexte zur Sensibilisierung)</a:t>
            </a:r>
          </a:p>
          <a:p>
            <a:pPr marL="342900" indent="-342900">
              <a:lnSpc>
                <a:spcPct val="150000"/>
              </a:lnSpc>
              <a:buFont typeface="Arial" panose="020B0604020202020204" pitchFamily="34" charset="0"/>
              <a:buChar char="•"/>
            </a:pPr>
            <a:r>
              <a:rPr lang="de-DE" sz="2400" dirty="0"/>
              <a:t>Website </a:t>
            </a:r>
            <a:r>
              <a:rPr lang="de-DE" sz="2400" dirty="0">
                <a:solidFill>
                  <a:srgbClr val="C00000"/>
                </a:solidFill>
              </a:rPr>
              <a:t>www.kompassdemenz-bw.de</a:t>
            </a:r>
          </a:p>
          <a:p>
            <a:pPr marL="342900" indent="-342900">
              <a:spcBef>
                <a:spcPts val="600"/>
              </a:spcBef>
              <a:buFont typeface="Arial" panose="020B0604020202020204" pitchFamily="34" charset="0"/>
              <a:buChar char="•"/>
            </a:pPr>
            <a:r>
              <a:rPr lang="de-DE" sz="2400" dirty="0"/>
              <a:t>Broschüren (z.B. Infomaterial der </a:t>
            </a:r>
            <a:br>
              <a:rPr lang="de-DE" sz="2400" dirty="0"/>
            </a:br>
            <a:r>
              <a:rPr lang="de-DE" sz="2400" dirty="0"/>
              <a:t>Alzheimer Gesellschaft Baden-Württemberg)</a:t>
            </a:r>
          </a:p>
        </p:txBody>
      </p:sp>
    </p:spTree>
    <p:extLst>
      <p:ext uri="{BB962C8B-B14F-4D97-AF65-F5344CB8AC3E}">
        <p14:creationId xmlns:p14="http://schemas.microsoft.com/office/powerpoint/2010/main" val="2524941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9551" y="1268759"/>
            <a:ext cx="2204873" cy="288096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hteck 3"/>
          <p:cNvSpPr/>
          <p:nvPr/>
        </p:nvSpPr>
        <p:spPr>
          <a:xfrm>
            <a:off x="5753918" y="2378883"/>
            <a:ext cx="1953752" cy="28318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94" y="3501371"/>
            <a:ext cx="1326598" cy="187934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7" name="Rechteck 16"/>
          <p:cNvSpPr/>
          <p:nvPr/>
        </p:nvSpPr>
        <p:spPr>
          <a:xfrm>
            <a:off x="3424830" y="1157502"/>
            <a:ext cx="1601188" cy="216024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Grafik 18"/>
          <p:cNvPicPr>
            <a:picLocks noChangeAspect="1"/>
          </p:cNvPicPr>
          <p:nvPr/>
        </p:nvPicPr>
        <p:blipFill>
          <a:blip r:embed="rId4"/>
          <a:stretch>
            <a:fillRect/>
          </a:stretch>
        </p:blipFill>
        <p:spPr>
          <a:xfrm>
            <a:off x="7524328" y="4764816"/>
            <a:ext cx="947683" cy="610265"/>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6" name="Rechteck 5"/>
          <p:cNvSpPr/>
          <p:nvPr/>
        </p:nvSpPr>
        <p:spPr>
          <a:xfrm>
            <a:off x="3211338" y="3864422"/>
            <a:ext cx="1980880" cy="237288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feld 21"/>
          <p:cNvSpPr txBox="1"/>
          <p:nvPr/>
        </p:nvSpPr>
        <p:spPr>
          <a:xfrm>
            <a:off x="5316119" y="1127343"/>
            <a:ext cx="3781866"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CC3300"/>
                </a:solidFill>
                <a:effectLst/>
                <a:uLnTx/>
                <a:uFillTx/>
                <a:latin typeface="Calibri"/>
                <a:ea typeface="+mn-ea"/>
                <a:cs typeface="+mn-cs"/>
              </a:rPr>
              <a:t>Vielseitiges Infomaterial –</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2400" dirty="0">
                <a:solidFill>
                  <a:srgbClr val="CC3300"/>
                </a:solidFill>
                <a:latin typeface="Calibri"/>
              </a:rPr>
              <a:t>eine kleine Auswahl</a:t>
            </a:r>
            <a:endParaRPr kumimoji="0" lang="de-DE" sz="2400" b="0" i="0" u="none" strike="noStrike" kern="1200" cap="none" spc="0" normalizeH="0" baseline="0" noProof="0" dirty="0">
              <a:ln>
                <a:noFill/>
              </a:ln>
              <a:solidFill>
                <a:srgbClr val="CC3300"/>
              </a:solidFill>
              <a:effectLst/>
              <a:uLnTx/>
              <a:uFillTx/>
              <a:latin typeface="Calibri"/>
              <a:ea typeface="+mn-ea"/>
              <a:cs typeface="+mn-cs"/>
            </a:endParaRPr>
          </a:p>
        </p:txBody>
      </p:sp>
      <p:sp>
        <p:nvSpPr>
          <p:cNvPr id="3" name="Textfeld 2"/>
          <p:cNvSpPr txBox="1"/>
          <p:nvPr/>
        </p:nvSpPr>
        <p:spPr>
          <a:xfrm>
            <a:off x="5880007" y="4650812"/>
            <a:ext cx="191370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CC3300"/>
                </a:solidFill>
                <a:effectLst/>
                <a:uLnTx/>
                <a:uFillTx/>
                <a:latin typeface="Calibri"/>
                <a:ea typeface="+mn-ea"/>
                <a:cs typeface="+mn-cs"/>
              </a:rPr>
              <a:t>für Betroffene</a:t>
            </a:r>
          </a:p>
        </p:txBody>
      </p:sp>
      <p:sp>
        <p:nvSpPr>
          <p:cNvPr id="27" name="Textfeld 26"/>
          <p:cNvSpPr txBox="1"/>
          <p:nvPr/>
        </p:nvSpPr>
        <p:spPr>
          <a:xfrm>
            <a:off x="830717" y="2947424"/>
            <a:ext cx="191370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CC3300"/>
                </a:solidFill>
                <a:effectLst/>
                <a:uLnTx/>
                <a:uFillTx/>
                <a:latin typeface="Calibri"/>
                <a:ea typeface="+mn-ea"/>
                <a:cs typeface="+mn-cs"/>
              </a:rPr>
              <a:t>für Angehörige</a:t>
            </a:r>
          </a:p>
        </p:txBody>
      </p:sp>
      <p:sp>
        <p:nvSpPr>
          <p:cNvPr id="28" name="Textfeld 27"/>
          <p:cNvSpPr txBox="1"/>
          <p:nvPr/>
        </p:nvSpPr>
        <p:spPr>
          <a:xfrm>
            <a:off x="3424830" y="2806057"/>
            <a:ext cx="191370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CC3300"/>
                </a:solidFill>
                <a:effectLst/>
                <a:uLnTx/>
                <a:uFillTx/>
                <a:latin typeface="Calibri"/>
                <a:ea typeface="+mn-ea"/>
                <a:cs typeface="+mn-cs"/>
              </a:rPr>
              <a:t>für Mitglieder</a:t>
            </a:r>
          </a:p>
        </p:txBody>
      </p:sp>
      <p:sp>
        <p:nvSpPr>
          <p:cNvPr id="29" name="Textfeld 28"/>
          <p:cNvSpPr txBox="1"/>
          <p:nvPr/>
        </p:nvSpPr>
        <p:spPr>
          <a:xfrm>
            <a:off x="3262499" y="5733411"/>
            <a:ext cx="191370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dirty="0">
                <a:ln>
                  <a:noFill/>
                </a:ln>
                <a:solidFill>
                  <a:srgbClr val="CC3300"/>
                </a:solidFill>
                <a:effectLst/>
                <a:uLnTx/>
                <a:uFillTx/>
                <a:latin typeface="Calibri"/>
                <a:ea typeface="+mn-ea"/>
                <a:cs typeface="+mn-cs"/>
              </a:rPr>
              <a:t>für Kommunen</a:t>
            </a:r>
          </a:p>
        </p:txBody>
      </p:sp>
      <p:pic>
        <p:nvPicPr>
          <p:cNvPr id="25" name="Grafik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561" y="4499854"/>
            <a:ext cx="912821" cy="625026"/>
          </a:xfrm>
          <a:prstGeom prst="rect">
            <a:avLst/>
          </a:prstGeom>
        </p:spPr>
      </p:pic>
      <p:pic>
        <p:nvPicPr>
          <p:cNvPr id="26" name="D5923799-C329-4B46-A82A-05EC4D63BCA5" descr="8F23350B-7387-44F9-BE2A-FEF73F9BBB4A@Speedport_W_921V_1_44_0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6016" y="3604804"/>
            <a:ext cx="1389969" cy="1966326"/>
          </a:xfrm>
          <a:prstGeom prst="rect">
            <a:avLst/>
          </a:prstGeom>
          <a:ln>
            <a:solidFill>
              <a:schemeClr val="bg2">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Grafik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4839" y="2996951"/>
            <a:ext cx="1083425" cy="1549843"/>
          </a:xfrm>
          <a:prstGeom prst="rect">
            <a:avLst/>
          </a:prstGeom>
        </p:spPr>
      </p:pic>
      <p:pic>
        <p:nvPicPr>
          <p:cNvPr id="30" name="Grafik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9534" y="2132856"/>
            <a:ext cx="1148810" cy="1643365"/>
          </a:xfrm>
          <a:prstGeom prst="rect">
            <a:avLst/>
          </a:prstGeom>
          <a:ln>
            <a:solidFill>
              <a:schemeClr val="bg1">
                <a:lumMod val="50000"/>
              </a:schemeClr>
            </a:solidFill>
          </a:ln>
        </p:spPr>
      </p:pic>
      <p:pic>
        <p:nvPicPr>
          <p:cNvPr id="31" name="Grafik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6167" y="3028472"/>
            <a:ext cx="1094265" cy="1565338"/>
          </a:xfrm>
          <a:prstGeom prst="rect">
            <a:avLst/>
          </a:prstGeom>
          <a:ln>
            <a:solidFill>
              <a:schemeClr val="bg1">
                <a:lumMod val="50000"/>
              </a:schemeClr>
            </a:solidFill>
          </a:ln>
        </p:spPr>
      </p:pic>
      <p:pic>
        <p:nvPicPr>
          <p:cNvPr id="32" name="Grafik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7482" y="813147"/>
            <a:ext cx="1303740" cy="1836302"/>
          </a:xfrm>
          <a:prstGeom prst="rect">
            <a:avLst/>
          </a:prstGeom>
          <a:ln>
            <a:solidFill>
              <a:schemeClr val="bg1">
                <a:lumMod val="65000"/>
              </a:schemeClr>
            </a:solidFill>
          </a:ln>
        </p:spPr>
      </p:pic>
      <p:sp>
        <p:nvSpPr>
          <p:cNvPr id="5" name="Rechteck 4"/>
          <p:cNvSpPr/>
          <p:nvPr/>
        </p:nvSpPr>
        <p:spPr>
          <a:xfrm>
            <a:off x="11012557" y="360480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739639" y="1958340"/>
            <a:ext cx="69273" cy="6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15FD893-2143-87C9-9F76-180A5DC0EE1A}"/>
              </a:ext>
            </a:extLst>
          </p:cNvPr>
          <p:cNvPicPr>
            <a:picLocks noChangeAspect="1"/>
          </p:cNvPicPr>
          <p:nvPr/>
        </p:nvPicPr>
        <p:blipFill>
          <a:blip r:embed="rId11"/>
          <a:stretch>
            <a:fillRect/>
          </a:stretch>
        </p:blipFill>
        <p:spPr>
          <a:xfrm>
            <a:off x="846432" y="1019148"/>
            <a:ext cx="1685888" cy="1690810"/>
          </a:xfrm>
          <a:prstGeom prst="rect">
            <a:avLst/>
          </a:prstGeom>
        </p:spPr>
      </p:pic>
      <p:pic>
        <p:nvPicPr>
          <p:cNvPr id="23" name="Grafik 22"/>
          <p:cNvPicPr>
            <a:picLocks noChangeAspect="1"/>
          </p:cNvPicPr>
          <p:nvPr/>
        </p:nvPicPr>
        <p:blipFill>
          <a:blip r:embed="rId12"/>
          <a:stretch>
            <a:fillRect/>
          </a:stretch>
        </p:blipFill>
        <p:spPr>
          <a:xfrm>
            <a:off x="173268" y="2212438"/>
            <a:ext cx="939903" cy="612000"/>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6537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809624" y="4863874"/>
            <a:ext cx="8143875" cy="1292662"/>
          </a:xfrm>
          <a:prstGeom prst="rect">
            <a:avLst/>
          </a:prstGeom>
          <a:noFill/>
        </p:spPr>
        <p:txBody>
          <a:bodyPr wrap="square" rtlCol="0">
            <a:spAutoFit/>
          </a:bodyPr>
          <a:lstStyle/>
          <a:p>
            <a:pPr>
              <a:spcBef>
                <a:spcPts val="600"/>
              </a:spcBef>
              <a:buClr>
                <a:srgbClr val="C00000"/>
              </a:buClr>
            </a:pPr>
            <a:r>
              <a:rPr lang="de-DE" sz="2600" dirty="0">
                <a:solidFill>
                  <a:schemeClr val="tx1">
                    <a:lumMod val="50000"/>
                    <a:lumOff val="50000"/>
                  </a:schemeClr>
                </a:solidFill>
              </a:rPr>
              <a:t>Trotz ihrer Erkrankung können sich Menschen mit Demenz mit ihren Fähigkeiten einbringen, wenn wir ihnen Möglichkeiten dazu bieten.</a:t>
            </a:r>
            <a:endParaRPr lang="de-DE" altLang="de-DE" sz="2600" dirty="0">
              <a:solidFill>
                <a:schemeClr val="tx1">
                  <a:lumMod val="50000"/>
                  <a:lumOff val="50000"/>
                </a:schemeClr>
              </a:solidFill>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409" y="2800514"/>
            <a:ext cx="2713041" cy="1778082"/>
          </a:xfrm>
          <a:prstGeom prst="rect">
            <a:avLst/>
          </a:prstGeom>
        </p:spPr>
      </p:pic>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067" y="2800514"/>
            <a:ext cx="2601559" cy="1778082"/>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7242" y="2800513"/>
            <a:ext cx="2561957" cy="1748299"/>
          </a:xfrm>
          <a:prstGeom prst="rect">
            <a:avLst/>
          </a:prstGeom>
        </p:spPr>
      </p:pic>
      <p:sp>
        <p:nvSpPr>
          <p:cNvPr id="7" name="Textfeld 6"/>
          <p:cNvSpPr txBox="1"/>
          <p:nvPr/>
        </p:nvSpPr>
        <p:spPr>
          <a:xfrm>
            <a:off x="864709" y="776473"/>
            <a:ext cx="7452828" cy="523220"/>
          </a:xfrm>
          <a:prstGeom prst="rect">
            <a:avLst/>
          </a:prstGeom>
          <a:noFill/>
        </p:spPr>
        <p:txBody>
          <a:bodyPr wrap="square" rtlCol="0">
            <a:spAutoFit/>
          </a:bodyPr>
          <a:lstStyle/>
          <a:p>
            <a:pPr marL="457200" indent="-457200" defTabSz="342900">
              <a:buFont typeface="Wingdings" panose="05000000000000000000" pitchFamily="2" charset="2"/>
              <a:buChar char="Ø"/>
              <a:defRPr/>
            </a:pPr>
            <a:r>
              <a:rPr lang="de-DE" sz="2800" dirty="0">
                <a:solidFill>
                  <a:srgbClr val="C00000"/>
                </a:solidFill>
                <a:latin typeface="+mj-lt"/>
              </a:rPr>
              <a:t>Die Haltung verändern</a:t>
            </a:r>
          </a:p>
        </p:txBody>
      </p:sp>
      <p:sp>
        <p:nvSpPr>
          <p:cNvPr id="2" name="Textfeld 1"/>
          <p:cNvSpPr txBox="1"/>
          <p:nvPr/>
        </p:nvSpPr>
        <p:spPr>
          <a:xfrm>
            <a:off x="809624" y="1608691"/>
            <a:ext cx="8496300" cy="969496"/>
          </a:xfrm>
          <a:prstGeom prst="rect">
            <a:avLst/>
          </a:prstGeom>
          <a:noFill/>
        </p:spPr>
        <p:txBody>
          <a:bodyPr wrap="square" rtlCol="0">
            <a:spAutoFit/>
          </a:bodyPr>
          <a:lstStyle/>
          <a:p>
            <a:pPr>
              <a:spcBef>
                <a:spcPts val="600"/>
              </a:spcBef>
              <a:buClr>
                <a:srgbClr val="C00000"/>
              </a:buClr>
            </a:pPr>
            <a:r>
              <a:rPr lang="de-DE" altLang="de-DE" sz="2600" dirty="0">
                <a:solidFill>
                  <a:schemeClr val="tx1">
                    <a:lumMod val="50000"/>
                    <a:lumOff val="50000"/>
                  </a:schemeClr>
                </a:solidFill>
              </a:rPr>
              <a:t>Jeder demenziell erkrankte Mensch hat Fähigkeiten, </a:t>
            </a:r>
          </a:p>
          <a:p>
            <a:pPr>
              <a:spcBef>
                <a:spcPts val="600"/>
              </a:spcBef>
              <a:buClr>
                <a:srgbClr val="C00000"/>
              </a:buClr>
            </a:pPr>
            <a:r>
              <a:rPr lang="de-DE" altLang="de-DE" sz="2600" dirty="0">
                <a:solidFill>
                  <a:schemeClr val="tx1">
                    <a:lumMod val="50000"/>
                    <a:lumOff val="50000"/>
                  </a:schemeClr>
                </a:solidFill>
              </a:rPr>
              <a:t>die er nutzen will und nutzen soll.</a:t>
            </a:r>
            <a:endParaRPr lang="de-DE" sz="2600" dirty="0">
              <a:solidFill>
                <a:schemeClr val="tx1">
                  <a:lumMod val="50000"/>
                  <a:lumOff val="50000"/>
                </a:schemeClr>
              </a:solidFill>
            </a:endParaRPr>
          </a:p>
        </p:txBody>
      </p:sp>
    </p:spTree>
    <p:extLst>
      <p:ext uri="{BB962C8B-B14F-4D97-AF65-F5344CB8AC3E}">
        <p14:creationId xmlns:p14="http://schemas.microsoft.com/office/powerpoint/2010/main" val="11344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2_VORLAGE ppt_AGBW sk">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8B4549C7-03F2-4504-B58A-BE32E4E50C48}" vid="{06F88A82-DF13-42CE-95F7-73E02A9030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607</Words>
  <Application>Microsoft Office PowerPoint</Application>
  <PresentationFormat>Bildschirmpräsentation (4:3)</PresentationFormat>
  <Paragraphs>126</Paragraphs>
  <Slides>14</Slides>
  <Notes>13</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Courier New</vt:lpstr>
      <vt:lpstr>Times New Roman</vt:lpstr>
      <vt:lpstr>Wingdings</vt:lpstr>
      <vt:lpstr>2_VORLAGE ppt_AGBW sk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Saskia Gladis</dc:creator>
  <cp:lastModifiedBy>Sabine Fels</cp:lastModifiedBy>
  <cp:revision>300</cp:revision>
  <cp:lastPrinted>2023-09-05T14:00:41Z</cp:lastPrinted>
  <dcterms:created xsi:type="dcterms:W3CDTF">2022-10-05T11:34:00Z</dcterms:created>
  <dcterms:modified xsi:type="dcterms:W3CDTF">2023-10-16T17:26:03Z</dcterms:modified>
</cp:coreProperties>
</file>